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311" r:id="rId2"/>
    <p:sldId id="313" r:id="rId3"/>
    <p:sldId id="324" r:id="rId4"/>
    <p:sldId id="359" r:id="rId5"/>
    <p:sldId id="360" r:id="rId6"/>
    <p:sldId id="361" r:id="rId7"/>
    <p:sldId id="362" r:id="rId8"/>
    <p:sldId id="327" r:id="rId9"/>
    <p:sldId id="340" r:id="rId10"/>
    <p:sldId id="341" r:id="rId11"/>
    <p:sldId id="342" r:id="rId12"/>
    <p:sldId id="343" r:id="rId13"/>
    <p:sldId id="363" r:id="rId14"/>
    <p:sldId id="364" r:id="rId15"/>
    <p:sldId id="365" r:id="rId16"/>
    <p:sldId id="366" r:id="rId17"/>
    <p:sldId id="325" r:id="rId18"/>
    <p:sldId id="347" r:id="rId19"/>
    <p:sldId id="348" r:id="rId20"/>
    <p:sldId id="346" r:id="rId21"/>
    <p:sldId id="349" r:id="rId22"/>
    <p:sldId id="329" r:id="rId23"/>
    <p:sldId id="354" r:id="rId24"/>
    <p:sldId id="350" r:id="rId25"/>
    <p:sldId id="345" r:id="rId26"/>
    <p:sldId id="351" r:id="rId27"/>
    <p:sldId id="352" r:id="rId28"/>
    <p:sldId id="355" r:id="rId29"/>
    <p:sldId id="367" r:id="rId30"/>
    <p:sldId id="322" r:id="rId31"/>
  </p:sldIdLst>
  <p:sldSz cx="9144000" cy="5184775"/>
  <p:notesSz cx="6858000" cy="9144000"/>
  <p:custDataLst>
    <p:tags r:id="rId33"/>
  </p:custDataLst>
  <p:defaultTextStyle>
    <a:defPPr>
      <a:defRPr lang="zh-CN"/>
    </a:defPPr>
    <a:lvl1pPr marL="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1pPr>
    <a:lvl2pPr marL="34417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2pPr>
    <a:lvl3pPr marL="68770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3pPr>
    <a:lvl4pPr marL="103187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4pPr>
    <a:lvl5pPr marL="137541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5pPr>
    <a:lvl6pPr marL="171958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6pPr>
    <a:lvl7pPr marL="206311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7pPr>
    <a:lvl8pPr marL="240728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8pPr>
    <a:lvl9pPr marL="275082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27" userDrawn="1">
          <p15:clr>
            <a:srgbClr val="A4A3A4"/>
          </p15:clr>
        </p15:guide>
        <p15:guide id="2" orient="horz" pos="3038" userDrawn="1">
          <p15:clr>
            <a:srgbClr val="A4A3A4"/>
          </p15:clr>
        </p15:guide>
        <p15:guide id="3" orient="horz" pos="1502" userDrawn="1">
          <p15:clr>
            <a:srgbClr val="A4A3A4"/>
          </p15:clr>
        </p15:guide>
        <p15:guide id="4" pos="1440" userDrawn="1">
          <p15:clr>
            <a:srgbClr val="A4A3A4"/>
          </p15:clr>
        </p15:guide>
        <p15:guide id="5" orient="horz" pos="1452" userDrawn="1">
          <p15:clr>
            <a:srgbClr val="A4A3A4"/>
          </p15:clr>
        </p15:guide>
        <p15:guide id="6" orient="horz" pos="2430" userDrawn="1">
          <p15:clr>
            <a:srgbClr val="A4A3A4"/>
          </p15:clr>
        </p15:guide>
        <p15:guide id="7" pos="2641" userDrawn="1">
          <p15:clr>
            <a:srgbClr val="A4A3A4"/>
          </p15:clr>
        </p15:guide>
        <p15:guide id="8" orient="horz" pos="2032" userDrawn="1">
          <p15:clr>
            <a:srgbClr val="A4A3A4"/>
          </p15:clr>
        </p15:guide>
        <p15:guide id="9" orient="horz" pos="1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1E36"/>
    <a:srgbClr val="C76A6B"/>
    <a:srgbClr val="E3A9A7"/>
    <a:srgbClr val="555759"/>
    <a:srgbClr val="FFFFFF"/>
    <a:srgbClr val="E9004C"/>
    <a:srgbClr val="F26E7D"/>
    <a:srgbClr val="E9F0F9"/>
    <a:srgbClr val="A0D6EF"/>
    <a:srgbClr val="6E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A4EFADE-5CDC-45CF-B1C0-6847F85334EA}" styleName="表样式 1 25 3 2 5 2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3F2F2"/>
          </a:solidFill>
        </a:fill>
      </a:tcStyle>
    </a:band2H>
    <a:band1V>
      <a:tcStyle>
        <a:tcBdr/>
        <a:fill>
          <a:solidFill>
            <a:srgbClr val="F3F2F2"/>
          </a:solidFill>
        </a:fill>
      </a:tcStyle>
    </a:band1V>
    <a:lastCo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2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chemeClr val="accent2"/>
        </a:fontRef>
      </a:tcTxStyle>
      <a:tcStyle>
        <a:tcBdr>
          <a:left>
            <a:ln>
              <a:noFill/>
            </a:ln>
          </a:left>
          <a:right>
            <a:ln w="9525" cmpd="sng">
              <a:solidFill>
                <a:schemeClr val="accent2"/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firstRow>
      <a:tcTxStyle b="on">
        <a:fontRef idx="none">
          <a:schemeClr val="accent2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20000"/>
              <a:lumOff val="80000"/>
            </a:schemeClr>
          </a:solidFill>
        </a:fill>
      </a:tcStyle>
    </a:firstRow>
  </a:tblStyle>
  <a:tblStyle styleId="{945548F3-B003-49F4-9F6E-701BF6D433E1}" styleName="表样式 1 25 3 2 5 2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3F2F2"/>
          </a:solidFill>
        </a:fill>
      </a:tcStyle>
    </a:band2H>
    <a:band1V>
      <a:tcStyle>
        <a:tcBdr/>
        <a:fill>
          <a:solidFill>
            <a:srgbClr val="F3F2F2"/>
          </a:solidFill>
        </a:fill>
      </a:tcStyle>
    </a:band1V>
    <a:lastCo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2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chemeClr val="accent2"/>
        </a:fontRef>
      </a:tcTxStyle>
      <a:tcStyle>
        <a:tcBdr>
          <a:left>
            <a:ln>
              <a:noFill/>
            </a:ln>
          </a:left>
          <a:right>
            <a:ln w="9525" cmpd="sng">
              <a:solidFill>
                <a:schemeClr val="accent2"/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firstRow>
      <a:tcTxStyle b="on">
        <a:fontRef idx="none">
          <a:schemeClr val="accent2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20000"/>
              <a:lumOff val="80000"/>
            </a:schemeClr>
          </a:solidFill>
        </a:fill>
      </a:tcStyle>
    </a:firstRow>
  </a:tblStyle>
  <a:tblStyle styleId="{DAED8809-2CC1-492B-880C-52BB11349FA3}" styleName="表样式 1 25 3 2 5 2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F3F2F2"/>
          </a:solidFill>
        </a:fill>
      </a:tcStyle>
    </a:band2H>
    <a:band1V>
      <a:tcStyle>
        <a:tcBdr/>
        <a:fill>
          <a:solidFill>
            <a:srgbClr val="F3F2F2"/>
          </a:solidFill>
        </a:fill>
      </a:tcStyle>
    </a:band1V>
    <a:lastCo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2"/>
              </a:solidFill>
            </a:ln>
          </a:left>
          <a:right>
            <a:ln>
              <a:noFill/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chemeClr val="accent2"/>
        </a:fontRef>
      </a:tcTxStyle>
      <a:tcStyle>
        <a:tcBdr>
          <a:left>
            <a:ln>
              <a:noFill/>
            </a:ln>
          </a:left>
          <a:right>
            <a:ln w="9525" cmpd="sng">
              <a:solidFill>
                <a:schemeClr val="accent2"/>
              </a:solidFill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firstRow>
      <a:tcTxStyle b="on">
        <a:fontRef idx="none">
          <a:schemeClr val="accent2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20000"/>
              <a:lumOff val="80000"/>
            </a:schemeClr>
          </a:solidFill>
        </a:fill>
      </a:tcStyle>
    </a:firstRow>
  </a:tblStyle>
  <a:tblStyle styleId="{ABEA571C-6C89-4296-9E31-4F29C4EC4387}" styleName="补充样式1">
    <a:wholeTbl>
      <a:tcTxStyle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9050" cmpd="sng">
              <a:solidFill>
                <a:schemeClr val="accent2"/>
              </a:solidFill>
            </a:ln>
          </a:top>
          <a:bottom>
            <a:ln w="1905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>
              <a:lumMod val="10000"/>
              <a:lumOff val="90000"/>
            </a:schemeClr>
          </a:solidFill>
        </a:fill>
      </a:tcStyle>
    </a:wholeTbl>
    <a:band2H>
      <a:tcStyle>
        <a:tcBdr/>
        <a:fill>
          <a:solidFill>
            <a:schemeClr val="accent2">
              <a:lumMod val="20000"/>
              <a:lumOff val="80000"/>
            </a:schemeClr>
          </a:solidFill>
        </a:fill>
      </a:tcStyle>
    </a:band2H>
    <a:band1V>
      <a:tcStyle>
        <a:tcBdr/>
        <a:fill>
          <a:solidFill>
            <a:schemeClr val="accent2">
              <a:lumMod val="20000"/>
              <a:lumOff val="8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/>
        <a:fill>
          <a:solidFill>
            <a:schemeClr val="accent2">
              <a:lumMod val="40000"/>
              <a:lumOff val="60000"/>
            </a:schemeClr>
          </a:solidFill>
        </a:fill>
      </a:tcStyle>
    </a:lastCol>
    <a:firstCol>
      <a:tcTxStyle b="on">
        <a:fontRef idx="none">
          <a:schemeClr val="accent2"/>
        </a:fontRef>
      </a:tcTxStyle>
      <a:tcStyle>
        <a:tcBdr/>
        <a:fill>
          <a:solidFill>
            <a:schemeClr val="accent2">
              <a:lumMod val="40000"/>
              <a:lumOff val="60000"/>
            </a:schemeClr>
          </a:solidFill>
        </a:fill>
      </a:tcStyle>
    </a:firstCol>
    <a:lastRow>
      <a:tcTxStyle b="on">
        <a:fontRef idx="none">
          <a:schemeClr val="accent2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2"/>
              </a:solidFill>
            </a:ln>
          </a:top>
          <a:bottom>
            <a:ln w="1905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chemeClr val="accent2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9050" cmpd="sng">
              <a:solidFill>
                <a:schemeClr val="accent2"/>
              </a:solidFill>
            </a:ln>
          </a:top>
          <a:bottom>
            <a:ln w="9525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1"/>
    <p:restoredTop sz="94714"/>
  </p:normalViewPr>
  <p:slideViewPr>
    <p:cSldViewPr snapToGrid="0" snapToObjects="1" showGuides="1">
      <p:cViewPr varScale="1">
        <p:scale>
          <a:sx n="124" d="100"/>
          <a:sy n="124" d="100"/>
        </p:scale>
        <p:origin x="508" y="76"/>
      </p:cViewPr>
      <p:guideLst>
        <p:guide pos="5527"/>
        <p:guide orient="horz" pos="3038"/>
        <p:guide orient="horz" pos="1502"/>
        <p:guide pos="1440"/>
        <p:guide orient="horz" pos="1452"/>
        <p:guide orient="horz" pos="2430"/>
        <p:guide pos="2641"/>
        <p:guide orient="horz" pos="2032"/>
        <p:guide orient="horz" pos="1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9612-F53E-5945-9C8E-1F92400E66B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43000"/>
            <a:ext cx="5441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208A1-D38D-C548-96DE-88E99097BF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37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8527"/>
            <a:ext cx="6858000" cy="180507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23207"/>
            <a:ext cx="6858000" cy="125178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6041"/>
            <a:ext cx="1971675" cy="43938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6041"/>
            <a:ext cx="5800725" cy="43938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92594"/>
            <a:ext cx="7886700" cy="215672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69719"/>
            <a:ext cx="7886700" cy="113416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6042"/>
            <a:ext cx="7886700" cy="10021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0990"/>
            <a:ext cx="3868340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93883"/>
            <a:ext cx="3868340" cy="27856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0990"/>
            <a:ext cx="3887391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93883"/>
            <a:ext cx="3887391" cy="27856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6512"/>
            <a:ext cx="4629150" cy="36845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6512"/>
            <a:ext cx="4629150" cy="36845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6042"/>
            <a:ext cx="7886700" cy="100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0206"/>
            <a:ext cx="7886700" cy="328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0EBC-1F4F-064A-BCDA-A8702FD7B152}" type="datetimeFigureOut">
              <a:rPr kumimoji="1" lang="zh-CN" altLang="en-US" smtClean="0"/>
              <a:t>2025/5/15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05519"/>
            <a:ext cx="30861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365" cy="51841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63503" y="2432764"/>
            <a:ext cx="5489803" cy="53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kumimoji="1" lang="en-US" altLang="zh-CN" sz="32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4530" y="1705610"/>
            <a:ext cx="8381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3200" dirty="0">
                <a:solidFill>
                  <a:srgbClr val="A51E36"/>
                </a:solidFill>
                <a:latin typeface="Geometria-Medium" panose="020B0603020204020204" charset="0"/>
                <a:ea typeface="兰亭黑-简 中黑" charset="-122"/>
                <a:sym typeface="+mn-ea"/>
              </a:rPr>
              <a:t>LLM-Enhanced Tarpit Detection and Escape</a:t>
            </a:r>
            <a:endParaRPr lang="en-US" altLang="zh-CN" sz="2400" dirty="0">
              <a:solidFill>
                <a:srgbClr val="A51E36"/>
              </a:solidFill>
              <a:latin typeface="Geometria-Medium" panose="020B060302020402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3875910"/>
            <a:ext cx="1338221" cy="43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3020" y="3959225"/>
            <a:ext cx="2675890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王逸婷</a:t>
            </a:r>
            <a:r>
              <a:rPr lang="en-US" altLang="zh-CN"/>
              <a:t> </a:t>
            </a:r>
            <a:r>
              <a:rPr lang="zh-CN" altLang="en-US"/>
              <a:t>毕云天</a:t>
            </a:r>
            <a:r>
              <a:rPr lang="en-US" altLang="zh-CN"/>
              <a:t> </a:t>
            </a:r>
            <a:r>
              <a:rPr lang="zh-CN" altLang="en-US"/>
              <a:t>张弛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2E4B2F-108E-7F6B-85FF-DE0A267F3C97}"/>
              </a:ext>
            </a:extLst>
          </p:cNvPr>
          <p:cNvSpPr txBox="1"/>
          <p:nvPr/>
        </p:nvSpPr>
        <p:spPr>
          <a:xfrm>
            <a:off x="457199" y="2366575"/>
            <a:ext cx="8381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sz="3200" dirty="0">
                <a:solidFill>
                  <a:srgbClr val="A51E36"/>
                </a:solidFill>
                <a:latin typeface="Geometria-Medium" panose="020B0603020204020204" charset="0"/>
                <a:ea typeface="兰亭黑-简 中黑" charset="-122"/>
                <a:sym typeface="+mn-ea"/>
              </a:rPr>
              <a:t>大模型增强的</a:t>
            </a:r>
            <a:r>
              <a:rPr kumimoji="1" lang="en-US" altLang="zh-CN" sz="3200" dirty="0">
                <a:solidFill>
                  <a:srgbClr val="A51E36"/>
                </a:solidFill>
                <a:latin typeface="Geometria-Medium" panose="020B0603020204020204" charset="0"/>
                <a:ea typeface="兰亭黑-简 中黑" charset="-122"/>
                <a:sym typeface="+mn-ea"/>
              </a:rPr>
              <a:t>UI Tarpit</a:t>
            </a:r>
            <a:r>
              <a:rPr kumimoji="1" lang="zh-CN" altLang="en-US" sz="3200" dirty="0">
                <a:solidFill>
                  <a:srgbClr val="A51E36"/>
                </a:solidFill>
                <a:latin typeface="Geometria-Medium" panose="020B0603020204020204" charset="0"/>
                <a:ea typeface="兰亭黑-简 中黑" charset="-122"/>
                <a:sym typeface="+mn-ea"/>
              </a:rPr>
              <a:t>检测与脱离</a:t>
            </a:r>
            <a:endParaRPr lang="en-US" altLang="zh-CN" sz="2400" dirty="0">
              <a:solidFill>
                <a:srgbClr val="A51E36"/>
              </a:solidFill>
              <a:latin typeface="Geometria-Medium" panose="020B0603020204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4199" y="1152536"/>
            <a:ext cx="2862637" cy="2885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特点：</a:t>
            </a: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界面承载多个输入框、按钮等控件，需要完整的交互步骤才能通过。</a:t>
            </a:r>
          </a:p>
          <a:p>
            <a:pPr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策略：</a:t>
            </a: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若冷却完成：提交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HTML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，等待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自动生成多步操作序列（如输入密码、点击提交按钮等）。</a:t>
            </a: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若冷却未结束：回退至随机按钮点击策略。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7817" y="307296"/>
            <a:ext cx="6914915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UI Tarpit- Form 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（表单）</a:t>
            </a:r>
          </a:p>
        </p:txBody>
      </p:sp>
      <p:pic>
        <p:nvPicPr>
          <p:cNvPr id="3" name="图片 2" descr="image-202505150151413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74" y="879172"/>
            <a:ext cx="5869982" cy="34264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5844" y="4682329"/>
            <a:ext cx="8857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此页面有</a:t>
            </a:r>
            <a:r>
              <a:rPr lang="en-US" altLang="zh-CN" sz="1100" dirty="0"/>
              <a:t>5</a:t>
            </a:r>
            <a:r>
              <a:rPr lang="zh-CN" altLang="en-US" sz="1100" dirty="0"/>
              <a:t>个输入框，互相之间具有强相关上下文（密码</a:t>
            </a:r>
            <a:r>
              <a:rPr lang="en-US" altLang="zh-CN" sz="1100" dirty="0"/>
              <a:t>-</a:t>
            </a:r>
            <a:r>
              <a:rPr lang="zh-CN" altLang="en-US" sz="1100" dirty="0"/>
              <a:t>确认密码；安全问题</a:t>
            </a:r>
            <a:r>
              <a:rPr lang="en-US" altLang="zh-CN" sz="1100" dirty="0"/>
              <a:t>-</a:t>
            </a:r>
            <a:r>
              <a:rPr lang="zh-CN" altLang="en-US" sz="1100" dirty="0"/>
              <a:t>答案</a:t>
            </a:r>
            <a:r>
              <a:rPr lang="en-US" altLang="zh-CN" sz="1100" dirty="0"/>
              <a:t>-</a:t>
            </a:r>
            <a:r>
              <a:rPr lang="zh-CN" altLang="en-US" sz="1100" dirty="0"/>
              <a:t>确认答案），并且判定条件非常严格（</a:t>
            </a:r>
            <a:r>
              <a:rPr lang="en-US" altLang="zh-CN" sz="1100" dirty="0"/>
              <a:t>2=3, 4=5</a:t>
            </a:r>
            <a:r>
              <a:rPr lang="zh-CN" altLang="en-US" sz="1100" dirty="0"/>
              <a:t>，</a:t>
            </a:r>
            <a:r>
              <a:rPr lang="en-US" altLang="zh-CN" sz="1100" dirty="0"/>
              <a:t>1~5</a:t>
            </a:r>
            <a:r>
              <a:rPr lang="zh-CN" altLang="en-US" sz="1100" dirty="0"/>
              <a:t>均不为空），只凭借</a:t>
            </a:r>
            <a:r>
              <a:rPr lang="en-US" altLang="zh-CN" sz="1100" dirty="0"/>
              <a:t>random</a:t>
            </a:r>
            <a:r>
              <a:rPr lang="zh-CN" altLang="en-US" sz="1100" dirty="0"/>
              <a:t>策略根本不可能正确填写此表单，相反的，程序会被这</a:t>
            </a:r>
            <a:r>
              <a:rPr lang="en-US" altLang="zh-CN" sz="1100" dirty="0"/>
              <a:t>5</a:t>
            </a:r>
            <a:r>
              <a:rPr lang="zh-CN" altLang="en-US" sz="1100" dirty="0"/>
              <a:t>个输入框长期困在其中，难以返回外部页面。</a:t>
            </a:r>
          </a:p>
        </p:txBody>
      </p:sp>
    </p:spTree>
    <p:extLst>
      <p:ext uri="{BB962C8B-B14F-4D97-AF65-F5344CB8AC3E}">
        <p14:creationId xmlns:p14="http://schemas.microsoft.com/office/powerpoint/2010/main" val="87947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15735" y="1008427"/>
            <a:ext cx="3267204" cy="316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特点：</a:t>
            </a: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显示决策型对话框，包含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“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确认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”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与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“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取消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”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按钮，阻塞当前页面。自动遍历工具常常很难按到“确认”按钮，导致相关功能无法得到执行。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策略：</a:t>
            </a: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采用随机策略点击一个按钮（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80%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概率执行，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20%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概率跳过加大探索随机性），模拟真实用户分布，增加路径多样性和异常覆盖率。</a:t>
            </a:r>
          </a:p>
        </p:txBody>
      </p:sp>
      <p:pic>
        <p:nvPicPr>
          <p:cNvPr id="3" name="图片 2" descr="image-202505150138290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0" y="1189881"/>
            <a:ext cx="4552543" cy="26563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308" y="4605923"/>
            <a:ext cx="873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这是</a:t>
            </a:r>
            <a:r>
              <a:rPr lang="en-US" altLang="zh-CN" sz="1200" dirty="0"/>
              <a:t>Modal</a:t>
            </a:r>
            <a:r>
              <a:rPr lang="zh-CN" altLang="en-US" sz="1200" dirty="0"/>
              <a:t>表现出的其中一种症状，程序只在</a:t>
            </a:r>
            <a:r>
              <a:rPr lang="en-US" altLang="zh-CN" sz="1200" dirty="0"/>
              <a:t>Modal</a:t>
            </a:r>
            <a:r>
              <a:rPr lang="zh-CN" altLang="en-US" sz="1200" dirty="0"/>
              <a:t>内部的元素上点击，迟迟不按确认按钮（</a:t>
            </a:r>
            <a:r>
              <a:rPr lang="en-US" altLang="zh-CN" sz="1200" dirty="0"/>
              <a:t>“Done”</a:t>
            </a:r>
            <a:r>
              <a:rPr lang="zh-CN" altLang="en-US" sz="1200" dirty="0"/>
              <a:t>），最后在第</a:t>
            </a:r>
            <a:r>
              <a:rPr lang="en-US" altLang="zh-CN" sz="1200" dirty="0"/>
              <a:t>230</a:t>
            </a:r>
            <a:r>
              <a:rPr lang="zh-CN" altLang="en-US" sz="1200" dirty="0"/>
              <a:t>行按下了</a:t>
            </a:r>
            <a:r>
              <a:rPr lang="en-US" altLang="zh-CN" sz="1200" dirty="0"/>
              <a:t>“Back”</a:t>
            </a:r>
            <a:r>
              <a:rPr lang="zh-CN" altLang="en-US" sz="1200" dirty="0"/>
              <a:t>，前功尽弃。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26A9F4-2C11-C70D-E4B8-324446EE1F81}"/>
              </a:ext>
            </a:extLst>
          </p:cNvPr>
          <p:cNvSpPr txBox="1"/>
          <p:nvPr/>
        </p:nvSpPr>
        <p:spPr>
          <a:xfrm>
            <a:off x="220872" y="274166"/>
            <a:ext cx="6914915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UI Tarpit- Modal 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（模态对话框）</a:t>
            </a:r>
          </a:p>
        </p:txBody>
      </p:sp>
    </p:spTree>
    <p:extLst>
      <p:ext uri="{BB962C8B-B14F-4D97-AF65-F5344CB8AC3E}">
        <p14:creationId xmlns:p14="http://schemas.microsoft.com/office/powerpoint/2010/main" val="148921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7380" y="699924"/>
            <a:ext cx="8212455" cy="150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特点：</a:t>
            </a: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长时间（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&gt;15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）停留在同一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View/Activity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，系统无明显交互反馈。</a:t>
            </a: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策略：</a:t>
            </a: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立即执行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“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返回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”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操作或尝试重启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APP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，清理错位状态，恢复探索流畅性。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4C6812-06CF-478B-9356-D5A82504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6" y="2310662"/>
            <a:ext cx="6426485" cy="26488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C78076-DA69-1577-624C-BB750E32DFB9}"/>
              </a:ext>
            </a:extLst>
          </p:cNvPr>
          <p:cNvSpPr txBox="1"/>
          <p:nvPr/>
        </p:nvSpPr>
        <p:spPr>
          <a:xfrm>
            <a:off x="220872" y="274166"/>
            <a:ext cx="6914915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UI Tarpit- Stuck 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（页面卡顿）</a:t>
            </a:r>
          </a:p>
        </p:txBody>
      </p:sp>
    </p:spTree>
    <p:extLst>
      <p:ext uri="{BB962C8B-B14F-4D97-AF65-F5344CB8AC3E}">
        <p14:creationId xmlns:p14="http://schemas.microsoft.com/office/powerpoint/2010/main" val="239961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7024" y="213847"/>
            <a:ext cx="4591526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Approach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7024" y="815340"/>
            <a:ext cx="3475904" cy="3378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输入：当前界面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 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Hierarchy</a:t>
            </a: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TarpitDetector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：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5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种预定义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类型（授权、系统页面、表单、模态框、卡死）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rgbClr val="C00000"/>
                </a:solidFill>
                <a:ea typeface="兰亭黑-简 纤黑" charset="-122"/>
              </a:rPr>
              <a:t>TarpitEscape</a:t>
            </a:r>
            <a:r>
              <a:rPr lang="en-US" altLang="zh-CN" sz="1400" dirty="0">
                <a:solidFill>
                  <a:srgbClr val="C00000"/>
                </a:solidFill>
                <a:ea typeface="兰亭黑-简 纤黑" charset="-122"/>
              </a:rPr>
              <a:t> 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：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62992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简单启发式策略：授权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-&gt;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点击按钮，系统页面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/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卡死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-&gt;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返回上一级，模态框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-&gt;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点击按钮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62992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增强策略：用于生成相关操作序列，以填写表单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57777" y="2157797"/>
            <a:ext cx="85915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>
                <a:solidFill>
                  <a:srgbClr val="D2D2D2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图片</a:t>
            </a:r>
            <a:endParaRPr kumimoji="1" lang="en-US" altLang="zh-CN" sz="2600" dirty="0">
              <a:solidFill>
                <a:srgbClr val="D2D2D2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pic>
        <p:nvPicPr>
          <p:cNvPr id="3" name="图片 2" descr="方法流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0" y="101600"/>
            <a:ext cx="4128770" cy="4980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00925" y="815340"/>
            <a:ext cx="182181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/>
              <a:t>TarpitDetector</a:t>
            </a:r>
            <a:endParaRPr lang="en-US" altLang="zh-CN" sz="900" dirty="0"/>
          </a:p>
          <a:p>
            <a:r>
              <a:rPr lang="zh-CN" altLang="en-US" sz="900" dirty="0"/>
              <a:t>负责检测当前</a:t>
            </a:r>
            <a:r>
              <a:rPr lang="en-US" altLang="zh-CN" sz="900" dirty="0"/>
              <a:t>UI</a:t>
            </a:r>
            <a:r>
              <a:rPr lang="zh-CN" altLang="en-US" sz="900" dirty="0"/>
              <a:t>页面属于何种陷阱类型</a:t>
            </a:r>
          </a:p>
          <a:p>
            <a:r>
              <a:rPr lang="zh-CN" altLang="en-US" sz="900" dirty="0"/>
              <a:t>分类：表单、权限弹窗、系统界面、模态框、卡死、普通</a:t>
            </a:r>
          </a:p>
          <a:p>
            <a:endParaRPr lang="zh-CN" altLang="en-US" sz="900" dirty="0"/>
          </a:p>
          <a:p>
            <a:r>
              <a:rPr lang="en-US" altLang="zh-CN" sz="900" dirty="0" err="1"/>
              <a:t>TarpitEscape</a:t>
            </a:r>
            <a:endParaRPr lang="en-US" altLang="zh-CN" sz="900" dirty="0"/>
          </a:p>
          <a:p>
            <a:r>
              <a:rPr lang="zh-CN" altLang="en-US" sz="900" dirty="0"/>
              <a:t>针对检测到的陷阱类型，选择合适的逃逸行动</a:t>
            </a:r>
          </a:p>
          <a:p>
            <a:r>
              <a:rPr lang="zh-CN" altLang="en-US" sz="900" dirty="0"/>
              <a:t>表单：</a:t>
            </a:r>
            <a:r>
              <a:rPr lang="en-US" altLang="zh-CN" sz="900" dirty="0"/>
              <a:t>LLM</a:t>
            </a:r>
            <a:r>
              <a:rPr lang="zh-CN" altLang="en-US" sz="900" dirty="0"/>
              <a:t>生成序列</a:t>
            </a:r>
          </a:p>
          <a:p>
            <a:r>
              <a:rPr lang="zh-CN" altLang="en-US" sz="900" dirty="0"/>
              <a:t>权限弹窗：点击正面按钮</a:t>
            </a:r>
          </a:p>
          <a:p>
            <a:r>
              <a:rPr lang="zh-CN" altLang="en-US" sz="900" dirty="0"/>
              <a:t>系统</a:t>
            </a:r>
            <a:r>
              <a:rPr lang="en-US" altLang="zh-CN" sz="900" dirty="0"/>
              <a:t>/</a:t>
            </a:r>
            <a:r>
              <a:rPr lang="zh-CN" altLang="en-US" sz="900" dirty="0"/>
              <a:t>卡死：直接返回</a:t>
            </a:r>
          </a:p>
          <a:p>
            <a:r>
              <a:rPr lang="zh-CN" altLang="en-US" sz="900" dirty="0"/>
              <a:t>模态框：随机点击</a:t>
            </a:r>
          </a:p>
          <a:p>
            <a:endParaRPr lang="en-US" altLang="zh-CN" sz="900" dirty="0"/>
          </a:p>
          <a:p>
            <a:endParaRPr lang="zh-CN" alt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1C0F-8AF7-C3F4-746C-EBE4FEDF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2DF184F-7FF0-025B-2E39-AB42E658BEA2}"/>
              </a:ext>
            </a:extLst>
          </p:cNvPr>
          <p:cNvSpPr txBox="1"/>
          <p:nvPr/>
        </p:nvSpPr>
        <p:spPr>
          <a:xfrm>
            <a:off x="251790" y="295910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LLM Workflow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AD7634-A877-A61A-FC4E-F6EB5FE74ADA}"/>
              </a:ext>
            </a:extLst>
          </p:cNvPr>
          <p:cNvSpPr txBox="1"/>
          <p:nvPr/>
        </p:nvSpPr>
        <p:spPr>
          <a:xfrm>
            <a:off x="251790" y="1365665"/>
            <a:ext cx="4806502" cy="23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调用</a:t>
            </a:r>
            <a:r>
              <a:rPr lang="en-US" altLang="zh-CN" sz="1400" dirty="0" err="1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dump_hierarchy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()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拉取页面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xml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，解析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xml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树，提取叶子节点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如果判断当前页面为表单，按元素类型生成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html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文本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拼接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Prompt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，等待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回复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解析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提供的操作序列，转换为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Kea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可识别的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Event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类型，放入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事件队列中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依次从队列取事件并执行，直到队列为空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A28A63-20B1-2F88-6F2E-D0F46B9B33BA}"/>
              </a:ext>
            </a:extLst>
          </p:cNvPr>
          <p:cNvSpPr/>
          <p:nvPr/>
        </p:nvSpPr>
        <p:spPr>
          <a:xfrm>
            <a:off x="6387917" y="291807"/>
            <a:ext cx="1568368" cy="377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1.dump_hierarchy()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5B2952-459F-ED2E-DF71-57ED231B9D6C}"/>
              </a:ext>
            </a:extLst>
          </p:cNvPr>
          <p:cNvSpPr/>
          <p:nvPr/>
        </p:nvSpPr>
        <p:spPr>
          <a:xfrm>
            <a:off x="6314209" y="1816921"/>
            <a:ext cx="1715784" cy="377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2. </a:t>
            </a:r>
            <a:r>
              <a:rPr lang="zh-CN" altLang="en-US" dirty="0"/>
              <a:t>生成</a:t>
            </a:r>
            <a:r>
              <a:rPr lang="en-US" altLang="zh-CN" dirty="0"/>
              <a:t>html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8FFBDCF-8612-EEB3-C252-2AD758AD0575}"/>
              </a:ext>
            </a:extLst>
          </p:cNvPr>
          <p:cNvCxnSpPr>
            <a:cxnSpLocks/>
            <a:stCxn id="29" idx="2"/>
            <a:endCxn id="14" idx="0"/>
          </p:cNvCxnSpPr>
          <p:nvPr/>
        </p:nvCxnSpPr>
        <p:spPr>
          <a:xfrm>
            <a:off x="7172100" y="1484044"/>
            <a:ext cx="1" cy="33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50625F2-AB52-EDC3-108C-FF099C85C082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 flipH="1">
            <a:off x="7172100" y="668854"/>
            <a:ext cx="1" cy="31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1933BC8B-AB28-64F5-67AC-C6DE3C72B4EA}"/>
              </a:ext>
            </a:extLst>
          </p:cNvPr>
          <p:cNvGraphicFramePr>
            <a:graphicFrameLocks noGrp="1"/>
          </p:cNvGraphicFramePr>
          <p:nvPr/>
        </p:nvGraphicFramePr>
        <p:xfrm>
          <a:off x="5727139" y="4630556"/>
          <a:ext cx="298635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271">
                  <a:extLst>
                    <a:ext uri="{9D8B030D-6E8A-4147-A177-3AD203B41FA5}">
                      <a16:colId xmlns:a16="http://schemas.microsoft.com/office/drawing/2014/main" val="2940909406"/>
                    </a:ext>
                  </a:extLst>
                </a:gridCol>
                <a:gridCol w="597271">
                  <a:extLst>
                    <a:ext uri="{9D8B030D-6E8A-4147-A177-3AD203B41FA5}">
                      <a16:colId xmlns:a16="http://schemas.microsoft.com/office/drawing/2014/main" val="1347809231"/>
                    </a:ext>
                  </a:extLst>
                </a:gridCol>
                <a:gridCol w="597271">
                  <a:extLst>
                    <a:ext uri="{9D8B030D-6E8A-4147-A177-3AD203B41FA5}">
                      <a16:colId xmlns:a16="http://schemas.microsoft.com/office/drawing/2014/main" val="3569670575"/>
                    </a:ext>
                  </a:extLst>
                </a:gridCol>
                <a:gridCol w="597271">
                  <a:extLst>
                    <a:ext uri="{9D8B030D-6E8A-4147-A177-3AD203B41FA5}">
                      <a16:colId xmlns:a16="http://schemas.microsoft.com/office/drawing/2014/main" val="1046984160"/>
                    </a:ext>
                  </a:extLst>
                </a:gridCol>
                <a:gridCol w="597271">
                  <a:extLst>
                    <a:ext uri="{9D8B030D-6E8A-4147-A177-3AD203B41FA5}">
                      <a16:colId xmlns:a16="http://schemas.microsoft.com/office/drawing/2014/main" val="3241600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886858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0DD97A11-31E0-2C04-EDAF-D91DFEFD438A}"/>
              </a:ext>
            </a:extLst>
          </p:cNvPr>
          <p:cNvSpPr txBox="1"/>
          <p:nvPr/>
        </p:nvSpPr>
        <p:spPr>
          <a:xfrm>
            <a:off x="6669836" y="4963301"/>
            <a:ext cx="1493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LLM Event Queue</a:t>
            </a:r>
            <a:endParaRPr lang="zh-CN" altLang="en-US" sz="1100" dirty="0">
              <a:solidFill>
                <a:srgbClr val="6C6E70"/>
              </a:solidFill>
              <a:ea typeface="兰亭黑-简 纤黑" charset="-122"/>
            </a:endParaRP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C9124B6D-8127-B3F4-BF4A-B2EA065C0B3B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5278429" y="4231850"/>
            <a:ext cx="448710" cy="584126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菱形 28">
            <a:extLst>
              <a:ext uri="{FF2B5EF4-FFF2-40B4-BE49-F238E27FC236}">
                <a16:creationId xmlns:a16="http://schemas.microsoft.com/office/drawing/2014/main" id="{56ADEA6E-6AA5-6923-C146-F5F35486E2DA}"/>
              </a:ext>
            </a:extLst>
          </p:cNvPr>
          <p:cNvSpPr/>
          <p:nvPr/>
        </p:nvSpPr>
        <p:spPr>
          <a:xfrm>
            <a:off x="6387916" y="984422"/>
            <a:ext cx="1568368" cy="49962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是表单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3CD9FA1-2AB6-4CC6-23BB-556FEF47415A}"/>
              </a:ext>
            </a:extLst>
          </p:cNvPr>
          <p:cNvSpPr txBox="1"/>
          <p:nvPr/>
        </p:nvSpPr>
        <p:spPr>
          <a:xfrm>
            <a:off x="7161241" y="1516069"/>
            <a:ext cx="269626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B301566-03DB-A163-99AC-460EDE318958}"/>
              </a:ext>
            </a:extLst>
          </p:cNvPr>
          <p:cNvSpPr/>
          <p:nvPr/>
        </p:nvSpPr>
        <p:spPr>
          <a:xfrm>
            <a:off x="6318760" y="2502005"/>
            <a:ext cx="1715784" cy="377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3. </a:t>
            </a:r>
            <a:r>
              <a:rPr lang="zh-CN" altLang="en-US" dirty="0"/>
              <a:t>拼接</a:t>
            </a:r>
            <a:r>
              <a:rPr lang="en-US" altLang="zh-CN" dirty="0"/>
              <a:t>prompt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5F208AF-A1A3-8C2A-72A5-098BF7E6FAC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56284" y="1234233"/>
            <a:ext cx="34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78C1C36B-65A5-C5CF-E82D-5D247BA770FD}"/>
              </a:ext>
            </a:extLst>
          </p:cNvPr>
          <p:cNvSpPr txBox="1"/>
          <p:nvPr/>
        </p:nvSpPr>
        <p:spPr>
          <a:xfrm>
            <a:off x="7956285" y="950689"/>
            <a:ext cx="296876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67B7394-E774-1F04-AA5F-14529CD4EDE2}"/>
              </a:ext>
            </a:extLst>
          </p:cNvPr>
          <p:cNvSpPr txBox="1"/>
          <p:nvPr/>
        </p:nvSpPr>
        <p:spPr>
          <a:xfrm>
            <a:off x="8265562" y="110111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rPr>
              <a:t>其他策略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0521F10-CE69-420B-DEF5-CC3B4C36ADCA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>
            <a:off x="7172101" y="2193968"/>
            <a:ext cx="4551" cy="3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7E00EB1C-CCA3-8C4B-286B-40C41FDC04F4}"/>
              </a:ext>
            </a:extLst>
          </p:cNvPr>
          <p:cNvSpPr/>
          <p:nvPr/>
        </p:nvSpPr>
        <p:spPr>
          <a:xfrm>
            <a:off x="6318760" y="3188465"/>
            <a:ext cx="1715784" cy="377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4. </a:t>
            </a:r>
            <a:r>
              <a:rPr lang="zh-CN" altLang="en-US" dirty="0"/>
              <a:t>询问大模型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010BE28-C561-0AC4-81F4-968BA9F0581D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7172101" y="2880428"/>
            <a:ext cx="4551" cy="3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9A065805-6B94-4E8F-92CA-1C10C5AC8DA4}"/>
              </a:ext>
            </a:extLst>
          </p:cNvPr>
          <p:cNvSpPr/>
          <p:nvPr/>
        </p:nvSpPr>
        <p:spPr>
          <a:xfrm>
            <a:off x="6323897" y="3873549"/>
            <a:ext cx="1715784" cy="377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5. </a:t>
            </a:r>
            <a:r>
              <a:rPr lang="zh-CN" altLang="en-US" dirty="0"/>
              <a:t>解析操作序列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63CA051-1DAF-6959-F10E-F6ECC6C7D1D7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7177238" y="3565512"/>
            <a:ext cx="4551" cy="3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A400BE4D-9651-50A0-2528-E50F07E934F5}"/>
              </a:ext>
            </a:extLst>
          </p:cNvPr>
          <p:cNvCxnSpPr>
            <a:cxnSpLocks/>
            <a:stCxn id="48" idx="3"/>
            <a:endCxn id="21" idx="3"/>
          </p:cNvCxnSpPr>
          <p:nvPr/>
        </p:nvCxnSpPr>
        <p:spPr>
          <a:xfrm>
            <a:off x="8039681" y="4062073"/>
            <a:ext cx="673813" cy="753903"/>
          </a:xfrm>
          <a:prstGeom prst="curvedConnector3">
            <a:avLst>
              <a:gd name="adj1" fmla="val 133926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BC186022-CC80-1232-2B99-B8B1B23E6341}"/>
              </a:ext>
            </a:extLst>
          </p:cNvPr>
          <p:cNvSpPr txBox="1"/>
          <p:nvPr/>
        </p:nvSpPr>
        <p:spPr>
          <a:xfrm>
            <a:off x="8415442" y="3930998"/>
            <a:ext cx="526106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push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1D598DB-A741-C5C0-8801-D9A0DB61A512}"/>
              </a:ext>
            </a:extLst>
          </p:cNvPr>
          <p:cNvSpPr txBox="1"/>
          <p:nvPr/>
        </p:nvSpPr>
        <p:spPr>
          <a:xfrm>
            <a:off x="5382386" y="4321121"/>
            <a:ext cx="458780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pop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02C10D4-0E8C-F0E7-ABD9-EECE81F37788}"/>
              </a:ext>
            </a:extLst>
          </p:cNvPr>
          <p:cNvSpPr txBox="1"/>
          <p:nvPr/>
        </p:nvSpPr>
        <p:spPr>
          <a:xfrm>
            <a:off x="4575722" y="3896005"/>
            <a:ext cx="1613327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TouchEvent</a:t>
            </a:r>
            <a:r>
              <a:rPr lang="en-US" altLang="zh-CN" dirty="0"/>
              <a:t>(View=v)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27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5868B2-8E3C-A093-D84A-C86C6A2675CA}"/>
              </a:ext>
            </a:extLst>
          </p:cNvPr>
          <p:cNvSpPr txBox="1"/>
          <p:nvPr/>
        </p:nvSpPr>
        <p:spPr>
          <a:xfrm>
            <a:off x="251790" y="199137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HTML Encoding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D5E914-56A2-929C-0B93-94D24C4320CC}"/>
              </a:ext>
            </a:extLst>
          </p:cNvPr>
          <p:cNvSpPr txBox="1"/>
          <p:nvPr/>
        </p:nvSpPr>
        <p:spPr>
          <a:xfrm>
            <a:off x="251789" y="754757"/>
            <a:ext cx="8486382" cy="3450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研究</a:t>
            </a:r>
            <a:r>
              <a:rPr lang="en-US" altLang="zh-CN" sz="1400" baseline="300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[1]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表明，由于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的训练数据大多是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HTML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类型的文本，使用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HTML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文本描述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结构（而不是自然语言）时，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的表现会</a:t>
            </a:r>
            <a:r>
              <a:rPr lang="zh-CN" altLang="en-US" sz="1400" dirty="0">
                <a:solidFill>
                  <a:srgbClr val="6C6E70"/>
                </a:solidFill>
                <a:ea typeface="兰亭黑-简 纤黑" charset="-122"/>
              </a:rPr>
              <a:t>更佳。</a:t>
            </a:r>
            <a:r>
              <a:rPr lang="en-US" altLang="zh-CN" sz="1400" dirty="0">
                <a:solidFill>
                  <a:srgbClr val="6C6E70"/>
                </a:solidFill>
                <a:ea typeface="兰亭黑-简 纤黑" charset="-122"/>
              </a:rPr>
              <a:t>(</a:t>
            </a:r>
            <a:r>
              <a:rPr lang="zh-CN" altLang="zh-CN" sz="1400" dirty="0">
                <a:solidFill>
                  <a:srgbClr val="6C6E70"/>
                </a:solidFill>
                <a:ea typeface="兰亭黑-简 纤黑" charset="-122"/>
              </a:rPr>
              <a:t>Researchers have found that LLMs are better at under standing HTML than natural-language-described UIs due to the large amount of HTML code in the training data of LLMs</a:t>
            </a:r>
            <a:r>
              <a:rPr lang="en-US" altLang="zh-CN" sz="1400" dirty="0">
                <a:solidFill>
                  <a:srgbClr val="6C6E70"/>
                </a:solidFill>
                <a:ea typeface="兰亭黑-简 纤黑" charset="-122"/>
              </a:rPr>
              <a:t>.)</a:t>
            </a: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另一方面，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xml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文件的规模一般较大，包含大量的标签文本（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&lt;node&gt;&lt;/node&gt;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）和上下文无关信息（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scrollable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clickable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等），其中较为关键的有：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class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：控件种类（</a:t>
            </a:r>
            <a:r>
              <a:rPr lang="en-US" altLang="zh-CN" sz="1400" dirty="0" err="1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ImageView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, </a:t>
            </a:r>
            <a:r>
              <a:rPr lang="en-US" altLang="zh-CN" sz="1400" dirty="0" err="1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TextView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等）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text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：控件文本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content-desc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：控件描述，作为补充内容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+mj-lt"/>
              <a:buAutoNum type="arabicPeriod"/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我们使用论文</a:t>
            </a:r>
            <a:r>
              <a:rPr lang="en-US" altLang="zh-CN" sz="1400" baseline="300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[2]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的方法进行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html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编码。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7FCD7C8-63DB-9BBB-C1FF-D3D11FA71D0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847" y="4446111"/>
            <a:ext cx="904729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[1]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Wen H, Li Y, Liu G, et al. Autodroid: Llm-powered task automation in android[C]//Proceedings of the 30th Annual International Conference on Mobile Computing and Networking. 2024: 543-557.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zh-CN" sz="105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dirty="0">
                <a:solidFill>
                  <a:srgbClr val="777777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[2] Feng S, Chen C. Prompting is all you need: Automated android bug replay with large language models[C]//Proceedings of the 46th IEEE/ACM International Conference on Software Engineering. 2024: 1-13.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7329CF-1CC8-411E-D941-965302B1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64" y="2316227"/>
            <a:ext cx="2754005" cy="17815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5DAFEE-BD60-A6FD-E113-2400218947AE}"/>
              </a:ext>
            </a:extLst>
          </p:cNvPr>
          <p:cNvSpPr txBox="1"/>
          <p:nvPr/>
        </p:nvSpPr>
        <p:spPr>
          <a:xfrm>
            <a:off x="4983142" y="4108032"/>
            <a:ext cx="1695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原始</a:t>
            </a:r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xml</a:t>
            </a:r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文件 </a:t>
            </a:r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(</a:t>
            </a:r>
            <a:r>
              <a:rPr lang="en-US" altLang="zh-CN" sz="1100" dirty="0">
                <a:solidFill>
                  <a:srgbClr val="C00000"/>
                </a:solidFill>
                <a:ea typeface="兰亭黑-简 纤黑" charset="-122"/>
              </a:rPr>
              <a:t>40401</a:t>
            </a:r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字节</a:t>
            </a:r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)</a:t>
            </a:r>
            <a:endParaRPr lang="zh-CN" altLang="en-US" sz="1100" dirty="0">
              <a:solidFill>
                <a:srgbClr val="6C6E70"/>
              </a:solidFill>
              <a:ea typeface="兰亭黑-简 纤黑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A20F95-623D-87BA-2D24-413DA2DBE39B}"/>
              </a:ext>
            </a:extLst>
          </p:cNvPr>
          <p:cNvSpPr txBox="1"/>
          <p:nvPr/>
        </p:nvSpPr>
        <p:spPr>
          <a:xfrm>
            <a:off x="7500531" y="4108252"/>
            <a:ext cx="1605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解析后的</a:t>
            </a:r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html(</a:t>
            </a:r>
            <a:r>
              <a:rPr lang="en-US" altLang="zh-CN" sz="1100" dirty="0">
                <a:solidFill>
                  <a:srgbClr val="C00000"/>
                </a:solidFill>
                <a:ea typeface="兰亭黑-简 纤黑" charset="-122"/>
              </a:rPr>
              <a:t>627</a:t>
            </a:r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字节</a:t>
            </a:r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)</a:t>
            </a:r>
            <a:endParaRPr lang="zh-CN" altLang="en-US" sz="1100" dirty="0">
              <a:solidFill>
                <a:srgbClr val="6C6E70"/>
              </a:solidFill>
              <a:ea typeface="兰亭黑-简 纤黑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BF6304-D668-D298-5D4E-5BF47F00BE84}"/>
              </a:ext>
            </a:extLst>
          </p:cNvPr>
          <p:cNvSpPr txBox="1"/>
          <p:nvPr/>
        </p:nvSpPr>
        <p:spPr>
          <a:xfrm>
            <a:off x="7344516" y="2332505"/>
            <a:ext cx="191763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dirty="0"/>
              <a:t>&lt;html&gt;</a:t>
            </a:r>
          </a:p>
          <a:p>
            <a:r>
              <a:rPr lang="zh-CN" altLang="en-US" sz="600" dirty="0"/>
              <a:t>  &lt;button id="0" class="crouton_handle"&gt;&lt;/button&gt;</a:t>
            </a:r>
          </a:p>
          <a:p>
            <a:r>
              <a:rPr lang="zh-CN" altLang="en-US" sz="600" dirty="0"/>
              <a:t>  &lt;button id="1"&gt;Navigate up&lt;/button&gt;</a:t>
            </a:r>
          </a:p>
          <a:p>
            <a:r>
              <a:rPr lang="zh-CN" altLang="en-US" sz="600" dirty="0"/>
              <a:t>  &lt;p id="2"&gt;Settings&lt;/p&gt;</a:t>
            </a:r>
          </a:p>
          <a:p>
            <a:r>
              <a:rPr lang="zh-CN" altLang="en-US" sz="600" dirty="0"/>
              <a:t>  &lt;p id="3" class="title"&gt;Preferences&lt;/p&gt;        </a:t>
            </a:r>
          </a:p>
          <a:p>
            <a:r>
              <a:rPr lang="zh-CN" altLang="en-US" sz="600" dirty="0"/>
              <a:t>  &lt;p id="4" class="title"&gt;Data&lt;/p&gt;</a:t>
            </a:r>
          </a:p>
          <a:p>
            <a:r>
              <a:rPr lang="zh-CN" altLang="en-US" sz="600" dirty="0"/>
              <a:t>  &lt;p id="5" class="title"&gt;Interface&lt;/p&gt;</a:t>
            </a:r>
          </a:p>
          <a:p>
            <a:r>
              <a:rPr lang="zh-CN" altLang="en-US" sz="600" dirty="0"/>
              <a:t>  &lt;p id="6" class="title"&gt;Navigation&lt;/p&gt;</a:t>
            </a:r>
          </a:p>
          <a:p>
            <a:r>
              <a:rPr lang="zh-CN" altLang="en-US" sz="600" dirty="0"/>
              <a:t>  &lt;p id="7" class="title"&gt;Behaviors&lt;/p&gt;</a:t>
            </a:r>
          </a:p>
          <a:p>
            <a:r>
              <a:rPr lang="zh-CN" altLang="en-US" sz="600" dirty="0"/>
              <a:t>  &lt;p id="8" class="title"&gt;Notifications&lt;/p&gt;      </a:t>
            </a:r>
          </a:p>
          <a:p>
            <a:r>
              <a:rPr lang="zh-CN" altLang="en-US" sz="600" dirty="0"/>
              <a:t>  &lt;p id="9" class="title"&gt;Privacy&lt;/p&gt;</a:t>
            </a:r>
          </a:p>
          <a:p>
            <a:r>
              <a:rPr lang="zh-CN" altLang="en-US" sz="600" dirty="0"/>
              <a:t>  &lt;p id="10" class="title"&gt;Beta&lt;/p&gt;</a:t>
            </a:r>
          </a:p>
          <a:p>
            <a:r>
              <a:rPr lang="zh-CN" altLang="en-US" sz="600" dirty="0"/>
              <a:t>  &lt;p id="11" class="title"&gt;Opt-In&lt;/p&gt;</a:t>
            </a:r>
          </a:p>
          <a:p>
            <a:r>
              <a:rPr lang="zh-CN" altLang="en-US" sz="600" dirty="0"/>
              <a:t>  &lt;p id="12" class="summary"&gt;Subscribe </a:t>
            </a:r>
            <a:r>
              <a:rPr lang="en-US" altLang="zh-CN" sz="600" dirty="0"/>
              <a:t>…</a:t>
            </a:r>
            <a:r>
              <a:rPr lang="zh-CN" altLang="en-US" sz="600" dirty="0"/>
              <a:t>&lt;/p&gt;</a:t>
            </a:r>
          </a:p>
          <a:p>
            <a:r>
              <a:rPr lang="zh-CN" altLang="en-US" sz="600" dirty="0"/>
              <a:t>  &lt;p id="13" class="title"&gt;Help&lt;/p&gt;</a:t>
            </a:r>
          </a:p>
          <a:p>
            <a:r>
              <a:rPr lang="zh-CN" altLang="en-US" sz="600" dirty="0"/>
              <a:t>  &lt;p id="14" class="title"&gt;Online manual&lt;/p&gt;</a:t>
            </a:r>
          </a:p>
          <a:p>
            <a:r>
              <a:rPr lang="zh-CN" altLang="en-US" sz="600" dirty="0"/>
              <a:t>&lt;/html&gt;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1284201-429E-8C21-2A56-A04773017955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678202" y="4238837"/>
            <a:ext cx="822329" cy="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911A3CB-B613-3535-C5F6-6BBA3C1C880C}"/>
              </a:ext>
            </a:extLst>
          </p:cNvPr>
          <p:cNvSpPr txBox="1"/>
          <p:nvPr/>
        </p:nvSpPr>
        <p:spPr>
          <a:xfrm>
            <a:off x="6818850" y="4127531"/>
            <a:ext cx="47140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C00000"/>
                </a:solidFill>
              </a:rPr>
              <a:t>-98%</a:t>
            </a:r>
            <a:endParaRPr lang="zh-CN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1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9355-4168-CE05-B4DB-50342A3A8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6D7CD9-A6F1-68AB-B81B-FC02C1CCD0F8}"/>
              </a:ext>
            </a:extLst>
          </p:cNvPr>
          <p:cNvSpPr txBox="1"/>
          <p:nvPr/>
        </p:nvSpPr>
        <p:spPr>
          <a:xfrm>
            <a:off x="251790" y="199137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Query LLM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EE4A3E-4461-190A-3A2A-5619F04C6EBD}"/>
              </a:ext>
            </a:extLst>
          </p:cNvPr>
          <p:cNvSpPr txBox="1"/>
          <p:nvPr/>
        </p:nvSpPr>
        <p:spPr>
          <a:xfrm>
            <a:off x="4489880" y="29710"/>
            <a:ext cx="4572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050" b="0" dirty="0" err="1">
                <a:effectLst/>
                <a:latin typeface="Consolas" panose="020B0609020204030204" pitchFamily="49" charset="0"/>
              </a:rPr>
              <a:t>fill_out_form_prompt</a:t>
            </a:r>
            <a:r>
              <a:rPr lang="en-US" altLang="zh-CN" sz="105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 encountered a form when I use an App. The form will be given in HTML format. Please generate a list of operations to fill out this form. Your answer should be JSON format, like this: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105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05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json_response_format</a:t>
            </a:r>
            <a:r>
              <a:rPr lang="en-US" altLang="zh-CN" sz="105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 form is: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105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5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form_content</a:t>
            </a:r>
            <a:r>
              <a:rPr lang="en-US" altLang="zh-CN" sz="105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buNone/>
            </a:pP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4FEAA7-3EC7-E256-C056-02A02D19C94C}"/>
              </a:ext>
            </a:extLst>
          </p:cNvPr>
          <p:cNvSpPr txBox="1"/>
          <p:nvPr/>
        </p:nvSpPr>
        <p:spPr>
          <a:xfrm>
            <a:off x="6004118" y="1491396"/>
            <a:ext cx="3484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本方法所用的</a:t>
            </a:r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Prompt</a:t>
            </a:r>
            <a:endParaRPr lang="zh-CN" altLang="en-US" sz="1100" dirty="0">
              <a:solidFill>
                <a:srgbClr val="6C6E70"/>
              </a:solidFill>
              <a:ea typeface="兰亭黑-简 纤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01B3B0-9A3C-2B73-588C-BC6C0492140A}"/>
              </a:ext>
            </a:extLst>
          </p:cNvPr>
          <p:cNvSpPr txBox="1"/>
          <p:nvPr/>
        </p:nvSpPr>
        <p:spPr>
          <a:xfrm>
            <a:off x="251790" y="826461"/>
            <a:ext cx="4109590" cy="360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Prompt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的组成部分有：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任务：作为</a:t>
            </a:r>
            <a:r>
              <a:rPr lang="zh-CN" altLang="en-US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用户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，我们“碰到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(encountered)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”了一个表单，要求大模型给出一系列操作序列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,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去将表单填写完整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(fill out)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。这一部分的关键是从用户的角度出发，因为大模型往往会尽可能满足用户需求。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输出格式化：使用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One-shot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方法，要求大模型只输出预定义的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JSON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格式，方便后续解析。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表单内容：将解析后的</a:t>
            </a:r>
            <a:r>
              <a:rPr lang="en-US" altLang="zh-CN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html</a:t>
            </a:r>
            <a:r>
              <a:rPr lang="zh-CN" altLang="en-US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文本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插入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Prompt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。与直接发送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xml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相比，这将大大减少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Prompt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消耗的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Token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数量。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2BED49-92A6-30DD-3B34-D22FC466BDDC}"/>
              </a:ext>
            </a:extLst>
          </p:cNvPr>
          <p:cNvSpPr txBox="1"/>
          <p:nvPr/>
        </p:nvSpPr>
        <p:spPr>
          <a:xfrm>
            <a:off x="4572000" y="1907297"/>
            <a:ext cx="3952982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"operations":[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{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"id": 1,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altLang="zh-CN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resource_id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"username"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"event": "input",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"text": "admin"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},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{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"id": 2,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altLang="zh-CN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resource_id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"password"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"event": "input",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"text": "123456"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},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{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"id": 7,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altLang="zh-CN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resource_id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: "button2"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"event": "click"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]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A1BADD-3D52-0E61-F6B3-C51D367DE151}"/>
              </a:ext>
            </a:extLst>
          </p:cNvPr>
          <p:cNvSpPr txBox="1"/>
          <p:nvPr/>
        </p:nvSpPr>
        <p:spPr>
          <a:xfrm>
            <a:off x="6295219" y="4769535"/>
            <a:ext cx="3484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格式化</a:t>
            </a:r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JSON</a:t>
            </a:r>
            <a:endParaRPr lang="zh-CN" altLang="en-US" sz="1100" dirty="0">
              <a:solidFill>
                <a:srgbClr val="6C6E70"/>
              </a:solidFill>
              <a:ea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297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4099" y="706845"/>
            <a:ext cx="7073265" cy="1695450"/>
            <a:chOff x="1618" y="1865"/>
            <a:chExt cx="11139" cy="2670"/>
          </a:xfrm>
        </p:grpSpPr>
        <p:sp>
          <p:nvSpPr>
            <p:cNvPr id="13" name="文本框 12"/>
            <p:cNvSpPr txBox="1"/>
            <p:nvPr/>
          </p:nvSpPr>
          <p:spPr>
            <a:xfrm>
              <a:off x="1649" y="1865"/>
              <a:ext cx="1110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kumimoji="1" lang="en-US" altLang="zh-CN" sz="2600" dirty="0">
                  <a:solidFill>
                    <a:srgbClr val="A51E36"/>
                  </a:solidFill>
                  <a:latin typeface="兰亭黑-简 中黑" charset="-122"/>
                  <a:ea typeface="兰亭黑-简 中黑" charset="-122"/>
                  <a:cs typeface="Gotham Bold" charset="0"/>
                </a:rPr>
                <a:t>Research Questions (RQs)</a:t>
              </a:r>
              <a:endPara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18" y="2615"/>
              <a:ext cx="9811" cy="1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ts val="2200"/>
                </a:lnSpc>
                <a:buAutoNum type="arabicPeriod"/>
              </a:pP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基线方法遇到</a:t>
              </a:r>
              <a:r>
                <a:rPr lang="en-US" altLang="zh-CN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UI</a:t>
              </a: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坑的频率有多大，哪种类型的页面最容易成为</a:t>
              </a:r>
              <a:r>
                <a:rPr lang="en-US" altLang="zh-CN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UI</a:t>
              </a: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坑？</a:t>
              </a:r>
            </a:p>
            <a:p>
              <a:pPr marL="342900" indent="-342900" algn="just">
                <a:lnSpc>
                  <a:spcPts val="2200"/>
                </a:lnSpc>
                <a:buAutoNum type="arabicPeriod"/>
              </a:pPr>
              <a:r>
                <a:rPr lang="en-US" altLang="zh-CN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LLM</a:t>
              </a: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增强的</a:t>
              </a:r>
              <a:r>
                <a:rPr lang="en-US" altLang="zh-CN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kea</a:t>
              </a: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与基线方法相比，能多大程度地提升代码覆盖度？</a:t>
              </a:r>
            </a:p>
            <a:p>
              <a:pPr marL="342900" indent="-342900" algn="just">
                <a:lnSpc>
                  <a:spcPts val="2200"/>
                </a:lnSpc>
                <a:buAutoNum type="arabicPeriod"/>
              </a:pPr>
              <a:r>
                <a:rPr lang="en-US" altLang="zh-CN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LLM</a:t>
              </a: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的</a:t>
              </a:r>
              <a:r>
                <a:rPr lang="en-US" altLang="zh-CN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kea</a:t>
              </a: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能够减少多少</a:t>
              </a:r>
              <a:r>
                <a:rPr lang="en-US" altLang="zh-CN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UI</a:t>
              </a: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坑的影响？</a:t>
              </a:r>
            </a:p>
            <a:p>
              <a:pPr marL="342900" indent="-342900" algn="just">
                <a:lnSpc>
                  <a:spcPts val="2200"/>
                </a:lnSpc>
                <a:buAutoNum type="arabicPeriod"/>
              </a:pPr>
              <a:r>
                <a:rPr lang="en-US" altLang="zh-CN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LLM</a:t>
              </a: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增强的</a:t>
              </a:r>
              <a:r>
                <a:rPr lang="en-US" altLang="zh-CN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kea</a:t>
              </a:r>
              <a:r>
                <a:rPr lang="zh-CN" altLang="en-US" sz="1400" dirty="0">
                  <a:solidFill>
                    <a:srgbClr val="6C6E70"/>
                  </a:solidFill>
                  <a:latin typeface="兰亭黑-简 纤黑" charset="-122"/>
                  <a:ea typeface="兰亭黑-简 纤黑" charset="-122"/>
                </a:rPr>
                <a:t>能够多大程度地提升探索到的功能多样性？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03808" y="2666047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Dataset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0124625"/>
              </p:ext>
            </p:extLst>
          </p:nvPr>
        </p:nvGraphicFramePr>
        <p:xfrm>
          <a:off x="644753" y="3266331"/>
          <a:ext cx="7220113" cy="1783080"/>
        </p:xfrm>
        <a:graphic>
          <a:graphicData uri="http://schemas.openxmlformats.org/drawingml/2006/table">
            <a:tbl>
              <a:tblPr firstRow="1" firstCol="1">
                <a:tableStyleId>{0A4EFADE-5CDC-45CF-B1C0-6847F85334EA}</a:tableStyleId>
              </a:tblPr>
              <a:tblGrid>
                <a:gridCol w="1839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APK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AmazeFileManager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文件管理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基本正常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RQ2/RQ1/RQ3/RQ4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AnkiDroid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插桩数据异常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RQ1/RQ3/RQ4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Markor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文件管理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未插桩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RQ1/RQ3/RQ4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Wikipedia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文章浏览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需要联网，其他基本正常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Omninotes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笔记</a:t>
                      </a:r>
                      <a:r>
                        <a:rPr lang="en-US" altLang="zh-CN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未插桩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RQ1/RQ3/RQ4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9AC8F01-4587-80A9-569B-B2D699603783}"/>
              </a:ext>
            </a:extLst>
          </p:cNvPr>
          <p:cNvSpPr txBox="1"/>
          <p:nvPr/>
        </p:nvSpPr>
        <p:spPr>
          <a:xfrm>
            <a:off x="96862" y="128612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Evaluation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940459" y="932435"/>
            <a:ext cx="8047990" cy="91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2200"/>
              </a:lnSpc>
              <a:buAutoNum type="arabicPeriod"/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random-1000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：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Baseline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（基线方法），使用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Kea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自带的随机策略连续运行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1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小时，中途不重启</a:t>
            </a:r>
          </a:p>
          <a:p>
            <a:pPr marL="342900" indent="-342900" algn="just">
              <a:lnSpc>
                <a:spcPts val="2200"/>
              </a:lnSpc>
              <a:buAutoNum type="arabicPeriod"/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random-100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：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Kea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默认的跳坑策略，连续运行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1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小时，中途每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100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个事件重启一次</a:t>
            </a:r>
          </a:p>
          <a:p>
            <a:pPr marL="342900" indent="-342900" algn="just">
              <a:lnSpc>
                <a:spcPts val="2200"/>
              </a:lnSpc>
              <a:buAutoNum type="arabicPeriod"/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：使用大模型辅助跳坑，连续运行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2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小时，中途不重启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0483" y="416188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实验设置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——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实验方法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40459" y="1986557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实验流程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0750" y="2467275"/>
            <a:ext cx="8047990" cy="232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ts val="2200"/>
              </a:lnSpc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对于</a:t>
            </a:r>
            <a:r>
              <a:rPr lang="en-US" altLang="zh-CN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AmazeFileManager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，我们测试以上三种策略，每种策略运行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5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次，收集页面事件数据和覆盖度数据。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indent="0" algn="just">
              <a:lnSpc>
                <a:spcPts val="2200"/>
              </a:lnSpc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对于</a:t>
            </a:r>
            <a:r>
              <a:rPr lang="en-US" altLang="zh-CN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Markor</a:t>
            </a:r>
            <a:r>
              <a:rPr lang="zh-CN" altLang="en-US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、</a:t>
            </a:r>
            <a:r>
              <a:rPr lang="en-US" altLang="zh-CN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AnkiDroid</a:t>
            </a:r>
            <a:r>
              <a:rPr lang="zh-CN" altLang="en-US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、</a:t>
            </a:r>
            <a:r>
              <a:rPr lang="en-US" altLang="zh-CN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Omninotes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，我们测试两种策略：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Random-1000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策略，前者运行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1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次，后者运行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2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次，仅收集页面事件数据。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indent="0" algn="just">
              <a:lnSpc>
                <a:spcPts val="2200"/>
              </a:lnSpc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为了保证三种策略生成</a:t>
            </a:r>
            <a:r>
              <a:rPr lang="zh-CN" altLang="en-US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事件数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的一致性，考虑到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策略生成事件的速率是另外两种策略的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0.5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倍，我们设置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策略的单次运行时间为</a:t>
            </a:r>
            <a:r>
              <a:rPr lang="en-US" altLang="zh-CN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2h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，另外两种策略为</a:t>
            </a:r>
            <a:r>
              <a:rPr lang="en-US" altLang="zh-CN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1h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indent="0" algn="just">
              <a:lnSpc>
                <a:spcPts val="2200"/>
              </a:lnSpc>
              <a:buNone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其他要求：始终使用同一个性质文件；禁止屏幕旋转事件；单次测试运行结束后，重启整个脚本并手动结束相关后台程序。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06525" y="1074975"/>
            <a:ext cx="8047990" cy="3609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RQ1：分析Baseline页面截图，计算图片感知哈希相似度并使用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DBSCAN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进行聚类，根据聚类ID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连续重复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出现的次数筛选所有UI坑页面，人工识别并统计各个UI Tarpit的页面类型；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RQ2：使用JacocoCli处理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覆盖度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文件，每5分钟合并累加计算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var(--monospace)"/>
                <a:cs typeface="Open Sans" panose="020B0606030504020204" pitchFamily="34" charset="0"/>
              </a:rPr>
              <a:t>line branch method class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四种覆盖度数据，5次实验取平均值，最后将三种策略的平均值绘制为柱状图进行比较；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RQ3：基于RQ1的数据，统计LLM策略与基线方法相比的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UI Tarpit相关指标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，并使用时间线图进行可视化；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RQ4：统计所有event的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按钮/控件文本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并去重，并使用</a:t>
            </a:r>
            <a:r>
              <a:rPr lang="en-US" altLang="zh-CN" sz="1400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GPT-4o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标注各个按钮/控件可能对应的功能类型，从而比较LLM与Baseline所涉及到的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软件功能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集合是否有显著差异。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6525" y="476355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实验指标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365" cy="5184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3875910"/>
            <a:ext cx="1338221" cy="432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12047" y="804541"/>
            <a:ext cx="5489803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kumimoji="1" lang="zh-CN" altLang="en-US" sz="32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12047" y="1478539"/>
            <a:ext cx="534561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kumimoji="1" lang="en-US" altLang="zh-CN" sz="2400" dirty="0">
                <a:solidFill>
                  <a:srgbClr val="A51E36"/>
                </a:solidFill>
                <a:ea typeface="兰亭黑-简 中黑" charset="-122"/>
              </a:rPr>
              <a:t>1 Background</a:t>
            </a:r>
            <a:endParaRPr kumimoji="1" lang="zh-CN" altLang="en-US" sz="2400" dirty="0">
              <a:solidFill>
                <a:srgbClr val="A51E36"/>
              </a:solidFill>
              <a:ea typeface="兰亭黑-简 中黑" charset="-122"/>
            </a:endParaRPr>
          </a:p>
          <a:p>
            <a:pPr>
              <a:lnSpc>
                <a:spcPts val="3800"/>
              </a:lnSpc>
            </a:pPr>
            <a:r>
              <a:rPr kumimoji="1" lang="en-US" altLang="zh-CN" sz="2400" dirty="0">
                <a:solidFill>
                  <a:srgbClr val="A51E36"/>
                </a:solidFill>
                <a:ea typeface="兰亭黑-简 中黑" charset="-122"/>
              </a:rPr>
              <a:t>2 UI Tarpit</a:t>
            </a:r>
            <a:endParaRPr kumimoji="1" lang="zh-CN" altLang="en-US" sz="2400" dirty="0">
              <a:solidFill>
                <a:srgbClr val="A51E36"/>
              </a:solidFill>
              <a:ea typeface="兰亭黑-简 中黑" charset="-122"/>
            </a:endParaRPr>
          </a:p>
          <a:p>
            <a:pPr>
              <a:lnSpc>
                <a:spcPts val="3800"/>
              </a:lnSpc>
            </a:pPr>
            <a:r>
              <a:rPr kumimoji="1" lang="en-US" altLang="zh-CN" sz="2400" dirty="0">
                <a:solidFill>
                  <a:srgbClr val="A51E36"/>
                </a:solidFill>
                <a:ea typeface="兰亭黑-简 中黑" charset="-122"/>
              </a:rPr>
              <a:t>3 Approach</a:t>
            </a:r>
          </a:p>
          <a:p>
            <a:pPr>
              <a:lnSpc>
                <a:spcPts val="3800"/>
              </a:lnSpc>
            </a:pPr>
            <a:r>
              <a:rPr kumimoji="1" lang="en-US" altLang="zh-CN" sz="2400" dirty="0">
                <a:solidFill>
                  <a:srgbClr val="A51E36"/>
                </a:solidFill>
                <a:ea typeface="兰亭黑-简 中黑" charset="-122"/>
              </a:rPr>
              <a:t>4 Evaluation</a:t>
            </a:r>
            <a:endParaRPr kumimoji="1" lang="zh-CN" altLang="en-US" sz="2400" dirty="0">
              <a:solidFill>
                <a:srgbClr val="A51E36"/>
              </a:solidFill>
              <a:ea typeface="兰亭黑-简 中黑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89488" y="360362"/>
            <a:ext cx="3995737" cy="219600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08666" y="459432"/>
            <a:ext cx="3367337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RQ1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：常见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Tarpit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4475" y="1660525"/>
            <a:ext cx="3967929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分析流程：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我们从</a:t>
            </a:r>
            <a:r>
              <a:rPr lang="en-US" altLang="zh-CN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4</a:t>
            </a:r>
            <a:r>
              <a:rPr lang="zh-CN" altLang="en-US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个应用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Random-1000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策略（</a:t>
            </a:r>
            <a:r>
              <a:rPr lang="en-US" altLang="zh-CN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Baseline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）各随机抽取一次实验结果，进行</a:t>
            </a:r>
            <a:r>
              <a:rPr lang="zh-CN" altLang="en-US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图像相似度聚类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分析，选出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Cluster ID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重复大于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10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次的序列（这表明有连续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10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个以上页面视觉上相似，如右图所示）</a:t>
            </a:r>
          </a:p>
        </p:txBody>
      </p:sp>
      <p:sp>
        <p:nvSpPr>
          <p:cNvPr id="8" name="矩形 7"/>
          <p:cNvSpPr/>
          <p:nvPr/>
        </p:nvSpPr>
        <p:spPr>
          <a:xfrm>
            <a:off x="4789488" y="2628413"/>
            <a:ext cx="3995737" cy="219600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357777" y="1184231"/>
            <a:ext cx="85915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>
                <a:solidFill>
                  <a:srgbClr val="D2D2D2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图片</a:t>
            </a:r>
            <a:endParaRPr kumimoji="1" lang="en-US" altLang="zh-CN" sz="2600" dirty="0">
              <a:solidFill>
                <a:srgbClr val="D2D2D2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57777" y="3549496"/>
            <a:ext cx="85915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>
                <a:solidFill>
                  <a:srgbClr val="D2D2D2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图片</a:t>
            </a:r>
            <a:endParaRPr kumimoji="1" lang="en-US" altLang="zh-CN" sz="2600" dirty="0">
              <a:solidFill>
                <a:srgbClr val="D2D2D2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pic>
        <p:nvPicPr>
          <p:cNvPr id="3" name="图片 2" descr="image-202505141937206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0"/>
            <a:ext cx="4498975" cy="51847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44475" y="832920"/>
            <a:ext cx="4865370" cy="373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其中，文本编辑页面总停顿步数是最多的，但这取决于特定应用（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Markor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Omninotes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都是文本编辑软件）；列表多选页面（出现在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AnkiDroid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）和列表浏览页面（出现在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AmazeFileManager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）同样只与特定应用有关，缺乏一般性。</a:t>
            </a: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我们的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Approach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能够检测并处理的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由黑体标出。而这些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在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4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个应用中都有出现，可以证明本方法的有效性，因为这些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并不局限在几个特定类型的应用中。</a:t>
            </a: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值得注意的是，授权页面不在这个列表中，因为实验时使用了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-grant_perm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参数，自动赋予了所有权限，因此一般不会弹出授权弹窗，从而也就不会进入与之相关的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。</a:t>
            </a: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4129391805"/>
              </p:ext>
            </p:extLst>
          </p:nvPr>
        </p:nvGraphicFramePr>
        <p:xfrm>
          <a:off x="5210175" y="408940"/>
          <a:ext cx="3838575" cy="4488180"/>
        </p:xfrm>
        <a:graphic>
          <a:graphicData uri="http://schemas.openxmlformats.org/drawingml/2006/table">
            <a:tbl>
              <a:tblPr firstRow="1" firstCol="1">
                <a:tableStyleId>{945548F3-B003-49F4-9F6E-701BF6D433E1}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ea typeface="兰亭黑-简 纤黑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兰亭黑-简 纤黑"/>
                        </a:rPr>
                        <a:t>总停顿步数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兰亭黑-简 纤黑"/>
                        </a:rPr>
                        <a:t>最长停顿长度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 dirty="0">
                          <a:ea typeface="兰亭黑-简 纤黑"/>
                        </a:rPr>
                        <a:t>列表多选页面（</a:t>
                      </a:r>
                      <a:r>
                        <a:rPr lang="en-US" altLang="zh-CN" b="0" dirty="0">
                          <a:ea typeface="兰亭黑-简 纤黑"/>
                        </a:rPr>
                        <a:t>List Multi-Selection</a:t>
                      </a:r>
                      <a:r>
                        <a:rPr lang="zh-CN" altLang="en-US" b="0" dirty="0">
                          <a:ea typeface="兰亭黑-简 纤黑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a typeface="兰亭黑-简 纤黑"/>
                        </a:rPr>
                        <a:t>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兰亭黑-简 纤黑"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ea typeface="兰亭黑-简 纤黑"/>
                        </a:rPr>
                        <a:t>表单页面（</a:t>
                      </a:r>
                      <a:r>
                        <a:rPr lang="en-US" altLang="zh-CN" b="1" dirty="0">
                          <a:ea typeface="兰亭黑-简 纤黑"/>
                        </a:rPr>
                        <a:t>Form</a:t>
                      </a:r>
                      <a:r>
                        <a:rPr lang="zh-CN" altLang="en-US" b="1" dirty="0">
                          <a:ea typeface="兰亭黑-简 纤黑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a typeface="兰亭黑-简 纤黑"/>
                        </a:rPr>
                        <a:t>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兰亭黑-简 纤黑"/>
                        </a:rPr>
                        <a:t>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ea typeface="兰亭黑-简 纤黑"/>
                        </a:rPr>
                        <a:t>模态框页面（</a:t>
                      </a:r>
                      <a:r>
                        <a:rPr lang="en-US" altLang="zh-CN" b="1" dirty="0">
                          <a:ea typeface="兰亭黑-简 纤黑"/>
                        </a:rPr>
                        <a:t>Modal</a:t>
                      </a:r>
                      <a:r>
                        <a:rPr lang="zh-CN" altLang="en-US" b="1" dirty="0">
                          <a:ea typeface="兰亭黑-简 纤黑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兰亭黑-简 纤黑"/>
                        </a:rPr>
                        <a:t>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兰亭黑-简 纤黑"/>
                        </a:rPr>
                        <a:t>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 dirty="0">
                          <a:ea typeface="兰亭黑-简 纤黑"/>
                        </a:rPr>
                        <a:t>文本编辑页面（</a:t>
                      </a:r>
                      <a:r>
                        <a:rPr lang="en-US" altLang="zh-CN" b="0" dirty="0">
                          <a:ea typeface="兰亭黑-简 纤黑"/>
                        </a:rPr>
                        <a:t>Text Edit</a:t>
                      </a:r>
                      <a:r>
                        <a:rPr lang="zh-CN" altLang="en-US" b="0" dirty="0">
                          <a:ea typeface="兰亭黑-简 纤黑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兰亭黑-简 纤黑"/>
                        </a:rPr>
                        <a:t>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a typeface="兰亭黑-简 纤黑"/>
                        </a:rPr>
                        <a:t>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ea typeface="兰亭黑-简 纤黑"/>
                        </a:rPr>
                        <a:t>列表浏览页面（</a:t>
                      </a:r>
                      <a:r>
                        <a:rPr lang="en-US" altLang="zh-CN" b="0">
                          <a:ea typeface="兰亭黑-简 纤黑"/>
                        </a:rPr>
                        <a:t>List Browser</a:t>
                      </a:r>
                      <a:r>
                        <a:rPr lang="zh-CN" altLang="en-US" b="0">
                          <a:ea typeface="兰亭黑-简 纤黑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兰亭黑-简 纤黑"/>
                        </a:rPr>
                        <a:t>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a typeface="兰亭黑-简 纤黑"/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ea typeface="兰亭黑-简 纤黑"/>
                        </a:rPr>
                        <a:t>设置页面（</a:t>
                      </a:r>
                      <a:r>
                        <a:rPr lang="en-US" altLang="zh-CN" b="0">
                          <a:ea typeface="兰亭黑-简 纤黑"/>
                        </a:rPr>
                        <a:t>Settings</a:t>
                      </a:r>
                      <a:r>
                        <a:rPr lang="zh-CN" altLang="en-US" b="0">
                          <a:ea typeface="兰亭黑-简 纤黑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兰亭黑-简 纤黑"/>
                        </a:rPr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a typeface="兰亭黑-简 纤黑"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ea typeface="兰亭黑-简 纤黑"/>
                        </a:rPr>
                        <a:t>搜索页面（</a:t>
                      </a:r>
                      <a:r>
                        <a:rPr lang="en-US" altLang="zh-CN" b="0">
                          <a:ea typeface="兰亭黑-简 纤黑"/>
                        </a:rPr>
                        <a:t>Search</a:t>
                      </a:r>
                      <a:r>
                        <a:rPr lang="zh-CN" altLang="en-US" b="0">
                          <a:ea typeface="兰亭黑-简 纤黑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兰亭黑-简 纤黑"/>
                        </a:rPr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a typeface="兰亭黑-简 纤黑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ea typeface="兰亭黑-简 纤黑"/>
                        </a:rPr>
                        <a:t>其他系统页面（</a:t>
                      </a:r>
                      <a:r>
                        <a:rPr lang="en-US" altLang="zh-CN" b="1" dirty="0">
                          <a:ea typeface="兰亭黑-简 纤黑"/>
                        </a:rPr>
                        <a:t>System</a:t>
                      </a:r>
                      <a:r>
                        <a:rPr lang="zh-CN" altLang="en-US" b="1" dirty="0">
                          <a:ea typeface="兰亭黑-简 纤黑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兰亭黑-简 纤黑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ea typeface="兰亭黑-简 纤黑"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420CB5-7DD0-F4F5-C0EE-34EF587A05B4}"/>
              </a:ext>
            </a:extLst>
          </p:cNvPr>
          <p:cNvSpPr txBox="1"/>
          <p:nvPr/>
        </p:nvSpPr>
        <p:spPr>
          <a:xfrm>
            <a:off x="244475" y="196532"/>
            <a:ext cx="3367337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RQ1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：常见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Tarpit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8666" y="197441"/>
            <a:ext cx="3367337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RQ2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：代码覆盖度</a:t>
            </a:r>
            <a:endParaRPr kumimoji="1" lang="en-US" altLang="zh-CN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7036" y="571998"/>
            <a:ext cx="3707765" cy="203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分析流程：</a:t>
            </a: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在尽量保持每种策略产生的事件数相等的前提下，每种策略运行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5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次取平均值，结果如图表所示。</a:t>
            </a: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4168140" y="546100"/>
          <a:ext cx="4791075" cy="1524000"/>
        </p:xfrm>
        <a:graphic>
          <a:graphicData uri="http://schemas.openxmlformats.org/drawingml/2006/table">
            <a:tbl>
              <a:tblPr firstRow="1" firstCol="1">
                <a:tableStyleId>{DAED8809-2CC1-492B-880C-52BB11349FA3}</a:tableStyleId>
              </a:tblPr>
              <a:tblGrid>
                <a:gridCol w="185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7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random-1000(baseline)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21.534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37.086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45.356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random-100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22.728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16.172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29.882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39.308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29.49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20.762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38.122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46.524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图片 3" descr="image-202505141954574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75" y="2279015"/>
            <a:ext cx="4947285" cy="29737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xcel实验结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92468"/>
            <a:ext cx="7113270" cy="51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4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73380" y="628332"/>
            <a:ext cx="8409554" cy="4578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核心发现：</a:t>
            </a:r>
          </a:p>
          <a:p>
            <a:pPr algn="just">
              <a:lnSpc>
                <a:spcPts val="22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方法除了在分支覆盖上比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baseline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略有下降，其他三种覆盖度均略高于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baseline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。</a:t>
            </a: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原因可能为：</a:t>
            </a:r>
          </a:p>
          <a:p>
            <a:pPr algn="just">
              <a:lnSpc>
                <a:spcPts val="22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1) 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方法成功完成表单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/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完成模态框会成功触发业务相关的函数，而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baseline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方法</a:t>
            </a:r>
            <a:r>
              <a:rPr lang="zh-CN" altLang="en-US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难以成功完成复杂业务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，从而较少触发相关逻辑；</a:t>
            </a:r>
          </a:p>
          <a:p>
            <a:pPr algn="just">
              <a:lnSpc>
                <a:spcPts val="22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2) 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方法能够预防并跳出一些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，有效减少了程序在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停顿的时间，从而有更多的时间去探索新功能。</a:t>
            </a: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而</a:t>
            </a:r>
            <a:r>
              <a:rPr lang="en-US" altLang="zh-CN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random-100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作为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Kea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的默认跳坑策略，其通过重启的方式让程序跳出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坑，但其各个指标都低于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baseline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方法，可能的原因是每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100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个事件重启一次导致程序</a:t>
            </a:r>
            <a:r>
              <a:rPr lang="zh-CN" altLang="en-US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探索深度不足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，从而无法访问到深层的功能点。</a:t>
            </a: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由于只有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AmazeFileManager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可供测试，这些代码覆盖度数据可能不具有很高的代表性。另外，也无法保证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方法与另外两种方法的事件数完全相同，这同样会对结果造成一些影响。</a:t>
            </a: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8E21A7-8038-2F25-D071-C913CC0EC741}"/>
              </a:ext>
            </a:extLst>
          </p:cNvPr>
          <p:cNvSpPr txBox="1"/>
          <p:nvPr/>
        </p:nvSpPr>
        <p:spPr>
          <a:xfrm>
            <a:off x="361066" y="137433"/>
            <a:ext cx="3367337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RQ2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：代码覆盖度</a:t>
            </a:r>
            <a:endParaRPr kumimoji="1" lang="en-US" altLang="zh-CN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8666" y="197441"/>
            <a:ext cx="3367337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RQ3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</a:t>
            </a: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Tarpit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减少</a:t>
            </a:r>
            <a:endParaRPr kumimoji="1" lang="en-US" altLang="zh-CN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3540" y="741045"/>
            <a:ext cx="7825512" cy="175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基于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RQ1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的聚类结果，我们统计了所有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4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个待测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APK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Baseline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坑指标，包括：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1) UI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坑数量（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 Count, TC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</a:t>
            </a:r>
          </a:p>
          <a:p>
            <a:pPr algn="just">
              <a:lnSpc>
                <a:spcPts val="22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2) 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总长度（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Total UI Tarpit Length, TL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</a:t>
            </a:r>
          </a:p>
          <a:p>
            <a:pPr algn="just">
              <a:lnSpc>
                <a:spcPts val="22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3) 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最大长度（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Max UI Tarpit Length, ML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</a:t>
            </a:r>
          </a:p>
          <a:p>
            <a:pPr algn="just">
              <a:lnSpc>
                <a:spcPts val="22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4) UI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坑占所有事件数的比例（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 Ratio, TR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）。</a:t>
            </a:r>
          </a:p>
        </p:txBody>
      </p:sp>
      <p:pic>
        <p:nvPicPr>
          <p:cNvPr id="3" name="图片 2" descr="图片221-174722929709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7" y="2920907"/>
            <a:ext cx="8164830" cy="23380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4D9635-7F1A-4401-36C8-B11A973DC0CF}"/>
              </a:ext>
            </a:extLst>
          </p:cNvPr>
          <p:cNvSpPr txBox="1"/>
          <p:nvPr/>
        </p:nvSpPr>
        <p:spPr>
          <a:xfrm>
            <a:off x="2188396" y="4350450"/>
            <a:ext cx="6955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对于`AnkiDroid`、`Markor`和`Omninotes`，其各项UI Tarpit指标均明显下降，尤其是最后一列的UI Tarpit Ratio下降比例均大于50%</a:t>
            </a:r>
            <a:r>
              <a:rPr lang="en-US" altLang="zh-CN" sz="1200" dirty="0"/>
              <a:t>; </a:t>
            </a:r>
            <a:r>
              <a:rPr lang="zh-CN" altLang="en-US" sz="1200" dirty="0"/>
              <a:t>一个反例是`Amaze`，使用了llm之后，UI Tarpit指标反而有所上升，但数值上的增加并不多，推测是Amaze的UI Tarpit基数本身较小导致的，使得llm的跳坑作用不明显。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" y="0"/>
            <a:ext cx="8596630" cy="5184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08666" y="197441"/>
            <a:ext cx="3367337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RQ4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：功能多样性</a:t>
            </a:r>
            <a:endParaRPr kumimoji="1" lang="en-US" altLang="zh-CN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5935" y="781549"/>
            <a:ext cx="8287849" cy="6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为了获取遍历过程中探索到的软件功能，我们解析了测试过程中产生的所有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event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并提取按钮描述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content_description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和控件文本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text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，以下表中预定义的软件功能为标准，借助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ChatGPT-4o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进行标注。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9174319"/>
              </p:ext>
            </p:extLst>
          </p:nvPr>
        </p:nvGraphicFramePr>
        <p:xfrm>
          <a:off x="383540" y="1708571"/>
          <a:ext cx="8432800" cy="317754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3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id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类别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示例描述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文本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增删改查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Save, Create a new file, Delete, Copy, Move, Add tags, Create Toolbar Item, Delete Bookmark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文本编辑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Bold, Italic, Strike out, Heading 1,Table, Horizontal line, Ordered list,Document 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格式设置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Date format, Choose format, yyyy-MM-dd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导航跳转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Go to, QuickNote, Log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页面操作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More options, drawer open, Sort, Collapse, Select all, Sort Field, List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搜索替换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Search, Replace, SEARCH / REPLACE, Clear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配置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Load default settings, Always use..., Keep Editing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一般按钮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OK, CANCEL, HELP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其他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用户输入的文本、页面提示文字等，</a:t>
                      </a:r>
                      <a:r>
                        <a:rPr lang="en-US" altLang="zh-CN" dirty="0"/>
                        <a:t>Nothing here!, </a:t>
                      </a:r>
                      <a:r>
                        <a:rPr lang="en-US" altLang="zh-CN" dirty="0" err="1"/>
                        <a:t>oKgUJ</a:t>
                      </a:r>
                      <a:r>
                        <a:rPr lang="en-US" altLang="zh-CN" dirty="0"/>
                        <a:t>\</a:t>
                      </a:r>
                      <a:r>
                        <a:rPr lang="en-US" altLang="zh-CN" dirty="0" err="1"/>
                        <a:t>ny</a:t>
                      </a:r>
                      <a:r>
                        <a:rPr lang="en-US" altLang="zh-CN" dirty="0"/>
                        <a:t>\n\n#Tag1, FF8BC34A, Open the deck overview page containing the number of cards to see today.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42A493B-4D7D-0B4B-6DA9-466C60FF2CD7}"/>
              </a:ext>
            </a:extLst>
          </p:cNvPr>
          <p:cNvSpPr txBox="1"/>
          <p:nvPr/>
        </p:nvSpPr>
        <p:spPr>
          <a:xfrm>
            <a:off x="148975" y="3311699"/>
            <a:ext cx="8887147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6C6E70"/>
                </a:solidFill>
                <a:ea typeface="兰亭黑-简 纤黑" charset="-122"/>
              </a:rPr>
              <a:t>4</a:t>
            </a:r>
            <a:r>
              <a:rPr lang="zh-CN" altLang="en-US" sz="1400" dirty="0">
                <a:solidFill>
                  <a:srgbClr val="6C6E70"/>
                </a:solidFill>
                <a:ea typeface="兰亭黑-简 纤黑" charset="-122"/>
              </a:rPr>
              <a:t>个待测应用使用</a:t>
            </a:r>
            <a:r>
              <a:rPr lang="en-US" altLang="zh-CN" sz="1400" dirty="0" err="1">
                <a:solidFill>
                  <a:srgbClr val="6C6E70"/>
                </a:solidFill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ea typeface="兰亭黑-简 纤黑" charset="-122"/>
              </a:rPr>
              <a:t>策略前后，各类别软件功能数对比如表7所示。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6C6E70"/>
              </a:solidFill>
              <a:ea typeface="兰亭黑-简 纤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  <a:ea typeface="兰亭黑-简 纤黑" charset="-122"/>
              </a:rPr>
              <a:t>AnkiDroid和Markor</a:t>
            </a:r>
            <a:r>
              <a:rPr lang="zh-CN" altLang="en-US" sz="1400" dirty="0">
                <a:solidFill>
                  <a:srgbClr val="6C6E70"/>
                </a:solidFill>
                <a:ea typeface="兰亭黑-简 纤黑" charset="-122"/>
              </a:rPr>
              <a:t>在使用llm策略后，探索到的软件功能数</a:t>
            </a:r>
            <a:r>
              <a:rPr lang="zh-CN" altLang="en-US" sz="1400" dirty="0">
                <a:solidFill>
                  <a:srgbClr val="C00000"/>
                </a:solidFill>
                <a:ea typeface="兰亭黑-简 纤黑" charset="-122"/>
              </a:rPr>
              <a:t>有所上升</a:t>
            </a:r>
            <a:r>
              <a:rPr lang="zh-CN" altLang="en-US" sz="1400" dirty="0">
                <a:solidFill>
                  <a:srgbClr val="6C6E70"/>
                </a:solidFill>
                <a:ea typeface="兰亭黑-简 纤黑" charset="-122"/>
              </a:rPr>
              <a:t>，分别为</a:t>
            </a:r>
            <a:r>
              <a:rPr lang="en-US" altLang="zh-CN" sz="1400" dirty="0">
                <a:solidFill>
                  <a:srgbClr val="6C6E70"/>
                </a:solidFill>
                <a:ea typeface="兰亭黑-简 纤黑" charset="-122"/>
              </a:rPr>
              <a:t>42.86%</a:t>
            </a:r>
            <a:r>
              <a:rPr lang="zh-CN" altLang="en-US" sz="1400" dirty="0">
                <a:solidFill>
                  <a:srgbClr val="6C6E70"/>
                </a:solidFill>
                <a:ea typeface="兰亭黑-简 纤黑" charset="-122"/>
              </a:rPr>
              <a:t>和</a:t>
            </a:r>
            <a:r>
              <a:rPr lang="en-US" altLang="zh-CN" sz="1400" dirty="0">
                <a:solidFill>
                  <a:srgbClr val="6C6E70"/>
                </a:solidFill>
                <a:ea typeface="兰亭黑-简 纤黑" charset="-122"/>
              </a:rPr>
              <a:t>15.87%;</a:t>
            </a:r>
            <a:r>
              <a:rPr lang="zh-CN" altLang="en-US" sz="1400" dirty="0">
                <a:solidFill>
                  <a:srgbClr val="6C6E70"/>
                </a:solidFill>
                <a:ea typeface="兰亭黑-简 纤黑" charset="-122"/>
              </a:rPr>
              <a:t>其中类型1（增删改查）和类型4（导航跳转）的重要性更高，提升比例也较为明显；但是，另外两个待测应用则有所下降，这可能与软件功能的统计方式（仅使用按钮文本可能无法准确表达软件功能）有关，也有可能是随机因素引起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9DE89A-B7BA-224D-C03D-EF1EBFB0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5" y="138853"/>
            <a:ext cx="8846049" cy="32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9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E9D9-1FFB-7CEF-2925-4BDB611F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9692E0F-4DE0-3955-AB52-D737BAB8C328}"/>
              </a:ext>
            </a:extLst>
          </p:cNvPr>
          <p:cNvSpPr txBox="1"/>
          <p:nvPr/>
        </p:nvSpPr>
        <p:spPr>
          <a:xfrm>
            <a:off x="606525" y="946548"/>
            <a:ext cx="7494648" cy="392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本方法能够有效地减少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 Tarpit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出现的频率和占比，并且能一定程度上提升代码覆盖度和功能多样性。其中，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驱动的表单填写能够有效地完成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策略所无法完成的复杂任务；另一些</a:t>
            </a:r>
            <a:r>
              <a:rPr lang="en-US" altLang="zh-CN" sz="1400" dirty="0">
                <a:latin typeface="Arial" panose="020B0604020202020204" pitchFamily="34" charset="0"/>
              </a:rPr>
              <a:t>UI Tarpit</a:t>
            </a:r>
            <a:r>
              <a:rPr lang="zh-CN" altLang="en-US" sz="1400" dirty="0">
                <a:latin typeface="Arial" panose="020B0604020202020204" pitchFamily="34" charset="0"/>
              </a:rPr>
              <a:t>的启发式检测和预防策略（如及时退出系统页面，主动点击模态框的“确认”按钮等），有效抑制了</a:t>
            </a:r>
            <a:r>
              <a:rPr lang="en-US" altLang="zh-CN" sz="1400" dirty="0">
                <a:latin typeface="Arial" panose="020B0604020202020204" pitchFamily="34" charset="0"/>
              </a:rPr>
              <a:t>UI Tarpit</a:t>
            </a:r>
            <a:r>
              <a:rPr lang="zh-CN" altLang="en-US" sz="1400" dirty="0">
                <a:latin typeface="Arial" panose="020B0604020202020204" pitchFamily="34" charset="0"/>
              </a:rPr>
              <a:t>的产生。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1400" dirty="0">
                <a:latin typeface="Arial" panose="020B0604020202020204" pitchFamily="34" charset="0"/>
              </a:rPr>
              <a:t>但是，使用了</a:t>
            </a:r>
            <a:r>
              <a:rPr lang="en-US" altLang="zh-CN" sz="1400" dirty="0">
                <a:latin typeface="Arial" panose="020B0604020202020204" pitchFamily="34" charset="0"/>
              </a:rPr>
              <a:t>LLM</a:t>
            </a:r>
            <a:r>
              <a:rPr lang="zh-CN" altLang="en-US" sz="1400" dirty="0">
                <a:latin typeface="Arial" panose="020B0604020202020204" pitchFamily="34" charset="0"/>
              </a:rPr>
              <a:t>后遍历效率大幅下降，仅有</a:t>
            </a:r>
            <a:r>
              <a:rPr lang="en-US" altLang="zh-CN" sz="1400" dirty="0">
                <a:latin typeface="Arial" panose="020B0604020202020204" pitchFamily="34" charset="0"/>
              </a:rPr>
              <a:t>random</a:t>
            </a:r>
            <a:r>
              <a:rPr lang="zh-CN" altLang="en-US" sz="1400" dirty="0">
                <a:latin typeface="Arial" panose="020B0604020202020204" pitchFamily="34" charset="0"/>
              </a:rPr>
              <a:t>策略</a:t>
            </a:r>
            <a:r>
              <a:rPr lang="en-US" altLang="zh-CN" sz="1400" dirty="0">
                <a:latin typeface="Arial" panose="020B0604020202020204" pitchFamily="34" charset="0"/>
              </a:rPr>
              <a:t>(Baseline)</a:t>
            </a:r>
            <a:r>
              <a:rPr lang="zh-CN" altLang="en-US" sz="1400" dirty="0">
                <a:latin typeface="Arial" panose="020B0604020202020204" pitchFamily="34" charset="0"/>
              </a:rPr>
              <a:t>的一半不到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1400" dirty="0">
                <a:latin typeface="Arial" panose="020B0604020202020204" pitchFamily="34" charset="0"/>
              </a:rPr>
              <a:t>（</a:t>
            </a:r>
            <a:r>
              <a:rPr lang="en-US" altLang="zh-CN" sz="1400" dirty="0">
                <a:latin typeface="Arial" panose="020B0604020202020204" pitchFamily="34" charset="0"/>
              </a:rPr>
              <a:t>baseline </a:t>
            </a:r>
            <a:r>
              <a:rPr lang="zh-CN" altLang="en-US" sz="1400" dirty="0">
                <a:latin typeface="Arial" panose="020B0604020202020204" pitchFamily="34" charset="0"/>
              </a:rPr>
              <a:t>：</a:t>
            </a:r>
            <a:r>
              <a:rPr lang="en-US" altLang="zh-CN" sz="1400" dirty="0">
                <a:latin typeface="Arial" panose="020B0604020202020204" pitchFamily="34" charset="0"/>
              </a:rPr>
              <a:t>729 events/h</a:t>
            </a:r>
            <a:r>
              <a:rPr lang="zh-CN" altLang="en-US" sz="1400" dirty="0">
                <a:latin typeface="Arial" panose="020B0604020202020204" pitchFamily="34" charset="0"/>
              </a:rPr>
              <a:t>；</a:t>
            </a:r>
            <a:r>
              <a:rPr lang="en-US" altLang="zh-CN" sz="1400" dirty="0" err="1">
                <a:latin typeface="Arial" panose="020B0604020202020204" pitchFamily="34" charset="0"/>
              </a:rPr>
              <a:t>llm</a:t>
            </a:r>
            <a:r>
              <a:rPr lang="zh-CN" altLang="en-US" sz="1400" dirty="0">
                <a:latin typeface="Arial" panose="020B0604020202020204" pitchFamily="34" charset="0"/>
              </a:rPr>
              <a:t>：</a:t>
            </a:r>
            <a:r>
              <a:rPr lang="en-US" altLang="zh-CN" sz="1400" dirty="0">
                <a:latin typeface="Arial" panose="020B0604020202020204" pitchFamily="34" charset="0"/>
              </a:rPr>
              <a:t>292.5 events/h</a:t>
            </a:r>
            <a:r>
              <a:rPr lang="zh-CN" altLang="en-US" sz="1400" dirty="0">
                <a:latin typeface="Arial" panose="020B0604020202020204" pitchFamily="34" charset="0"/>
              </a:rPr>
              <a:t>）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1400" dirty="0">
                <a:latin typeface="Arial" panose="020B0604020202020204" pitchFamily="34" charset="0"/>
              </a:rPr>
              <a:t>今后的改进方向有：</a:t>
            </a:r>
            <a:endParaRPr lang="en-US" altLang="zh-CN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排查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方法运行效率低的真正原因，使其在一般遍历过程中的速度与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相同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关注其他含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的页面，如文本编辑、搜索等，充分发挥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在语义理解上的优势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对于可交互元素较多的页面（如列表、文章、教程）等，考虑加入概率模型点击关键元素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8285E-E455-FA92-7D38-F9FD6623D168}"/>
              </a:ext>
            </a:extLst>
          </p:cNvPr>
          <p:cNvSpPr txBox="1"/>
          <p:nvPr/>
        </p:nvSpPr>
        <p:spPr>
          <a:xfrm>
            <a:off x="606525" y="476355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Conclusion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1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72132" y="639701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Background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538" y="1115793"/>
            <a:ext cx="7149804" cy="3450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移动应用自动化测试越来越复杂，传统方法难以应对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APP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界面的多样性和动态变化，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常会导致自动化测试工具陷入局部页面，难以充分覆盖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APP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输入空间。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Kea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自带的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策略判断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页面的方法较为粗糙，并且跳坑效果不佳。我们分析了数据集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APP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在实验中出现的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，总结了几种常见且通用的坑类型（授权、系统、模态框、表单）。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授权、系统、模态框：基于动态页面元素分析和简单的启发式策略（寻找并点击按钮）等，可以跳出这些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；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表单：我们对页面元素进行编码，询问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LLM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生成跳坑策略；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对于已经陷入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的情况（如已经连续停留在同一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Activity15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次），则尝试</a:t>
            </a:r>
            <a:r>
              <a:rPr lang="zh-CN" altLang="en-US" sz="140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返回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以离开这个页面。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365" cy="51841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63503" y="2441394"/>
            <a:ext cx="5489803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kumimoji="1" lang="en-US" altLang="zh-CN" sz="4000" dirty="0">
                <a:solidFill>
                  <a:srgbClr val="A51E36"/>
                </a:solidFill>
                <a:latin typeface="Geometria" panose="020B0503020204020204" charset="0"/>
                <a:ea typeface="+mj-ea"/>
                <a:cs typeface="Gotham Bold" charset="0"/>
              </a:rPr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BD2A24-CE23-6349-FE4B-CEA8D10C3E7E}"/>
              </a:ext>
            </a:extLst>
          </p:cNvPr>
          <p:cNvSpPr txBox="1"/>
          <p:nvPr/>
        </p:nvSpPr>
        <p:spPr>
          <a:xfrm>
            <a:off x="205556" y="573787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UI Tarpit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1E346-AF0B-EBB3-524E-08DC7A9158FD}"/>
              </a:ext>
            </a:extLst>
          </p:cNvPr>
          <p:cNvSpPr txBox="1"/>
          <p:nvPr/>
        </p:nvSpPr>
        <p:spPr>
          <a:xfrm>
            <a:off x="205556" y="1304063"/>
            <a:ext cx="3873283" cy="260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的概念首次提出于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W. Wang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等人的论文</a:t>
            </a:r>
            <a:r>
              <a:rPr lang="en-US" altLang="zh-CN" sz="1400" baseline="300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[1]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，指的是一类使得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AIG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Auto Input Generation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）工具难以继续探索的页面，也就是“在小部分页面花费大量的时间”</a:t>
            </a:r>
            <a:r>
              <a:rPr lang="en-US" altLang="zh-CN" sz="1400" baseline="300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 [1] 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，从而难以充分遍历待测应用的输入空间。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右图展示了论文中提到的一种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，可以看到，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AIG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浪费了大量的时间（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58min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）在登录页面中。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021FD3-DD45-8E2F-FCB5-F2EECBDD3202}"/>
              </a:ext>
            </a:extLst>
          </p:cNvPr>
          <p:cNvSpPr txBox="1"/>
          <p:nvPr/>
        </p:nvSpPr>
        <p:spPr>
          <a:xfrm>
            <a:off x="46233" y="4845716"/>
            <a:ext cx="9051533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W. Wang, W. Yang, T. Xu, and T. Xie, “VET: Identifying and Avoiding UI Exploration Tarpits,” in ESEC/FSE, 2021.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4CF046A-90D2-89DD-D4D9-50D71534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16" y="1352377"/>
            <a:ext cx="4853850" cy="22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7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BABD20-C2BF-172D-8857-399748AE2F11}"/>
              </a:ext>
            </a:extLst>
          </p:cNvPr>
          <p:cNvSpPr txBox="1"/>
          <p:nvPr/>
        </p:nvSpPr>
        <p:spPr>
          <a:xfrm>
            <a:off x="205556" y="297870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Previous Work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688F56-97AF-DF1F-40D2-53A210B97BC5}"/>
              </a:ext>
            </a:extLst>
          </p:cNvPr>
          <p:cNvSpPr txBox="1"/>
          <p:nvPr/>
        </p:nvSpPr>
        <p:spPr>
          <a:xfrm>
            <a:off x="205556" y="848479"/>
            <a:ext cx="7905891" cy="175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为了解决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带来的问题，之前的工作可以大致分为两类：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>
              <a:lnSpc>
                <a:spcPts val="22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ts val="2200"/>
              </a:lnSpc>
              <a:buAutoNum type="arabicParenR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预防型（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Preliminary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，代表方法为</a:t>
            </a:r>
            <a:r>
              <a:rPr lang="en-US" altLang="zh-CN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VET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）：设置黑控件（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Black Component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），防止工具点击到有风险的按钮，如登出（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logout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ts val="2200"/>
              </a:lnSpc>
              <a:buAutoNum type="arabicParenR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导航型（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Navigation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，代表方法为</a:t>
            </a:r>
            <a:r>
              <a:rPr lang="en-US" altLang="zh-CN" sz="1400" b="1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AURORA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）：识别当前页面是否为容易出现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的页面，若是，执行启发式导航脚本（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heuristic navigator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）从而顺利导航出此页面。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F4D217-6F20-020E-BF5E-6CF90564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05" y="2926684"/>
            <a:ext cx="1460575" cy="21273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9A9A09-6318-0A89-456B-82F7749A6ADF}"/>
              </a:ext>
            </a:extLst>
          </p:cNvPr>
          <p:cNvSpPr txBox="1"/>
          <p:nvPr/>
        </p:nvSpPr>
        <p:spPr>
          <a:xfrm>
            <a:off x="2826215" y="2946141"/>
            <a:ext cx="700833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disable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BC37B3E-DF3A-ED97-E4E9-95DB1D09E7B6}"/>
              </a:ext>
            </a:extLst>
          </p:cNvPr>
          <p:cNvCxnSpPr>
            <a:stCxn id="9" idx="1"/>
          </p:cNvCxnSpPr>
          <p:nvPr/>
        </p:nvCxnSpPr>
        <p:spPr>
          <a:xfrm flipH="1">
            <a:off x="2583951" y="3096567"/>
            <a:ext cx="242264" cy="410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E1CCDB4C-F072-1026-8134-DD9DA1E60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33" y="2926684"/>
            <a:ext cx="2950847" cy="21027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4F6FF19-4886-37C9-03F4-75EA84526658}"/>
              </a:ext>
            </a:extLst>
          </p:cNvPr>
          <p:cNvSpPr txBox="1"/>
          <p:nvPr/>
        </p:nvSpPr>
        <p:spPr>
          <a:xfrm>
            <a:off x="4393105" y="3516604"/>
            <a:ext cx="357790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1C1B0D-3D54-8FF0-673C-D65500CF4347}"/>
              </a:ext>
            </a:extLst>
          </p:cNvPr>
          <p:cNvSpPr txBox="1"/>
          <p:nvPr/>
        </p:nvSpPr>
        <p:spPr>
          <a:xfrm>
            <a:off x="7476984" y="34481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accent6"/>
                </a:solidFill>
              </a:rPr>
              <a:t>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3BDB3F-C2BE-C589-B48B-2A41B1FC5228}"/>
              </a:ext>
            </a:extLst>
          </p:cNvPr>
          <p:cNvSpPr txBox="1"/>
          <p:nvPr/>
        </p:nvSpPr>
        <p:spPr>
          <a:xfrm>
            <a:off x="7094571" y="2952998"/>
            <a:ext cx="6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</a:rPr>
              <a:t>BACK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5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0C94F39-A7F7-F51C-703D-40E733FC0356}"/>
              </a:ext>
            </a:extLst>
          </p:cNvPr>
          <p:cNvSpPr txBox="1"/>
          <p:nvPr/>
        </p:nvSpPr>
        <p:spPr>
          <a:xfrm>
            <a:off x="205556" y="208255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Limitation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CA39FE-8559-2A08-4B01-6C35F2F2401F}"/>
              </a:ext>
            </a:extLst>
          </p:cNvPr>
          <p:cNvSpPr txBox="1"/>
          <p:nvPr/>
        </p:nvSpPr>
        <p:spPr>
          <a:xfrm>
            <a:off x="205556" y="657718"/>
            <a:ext cx="7905891" cy="205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但是，这两种方法各有缺点：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预防型：需提前运行一次以获取事件序列，分析序列后才能识别出相关黑控件并禁用；另外，简单地禁用这些控件可能会导致一部分输入空间无法探索。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导航型：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AURORA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通过骨架屏识别页面类型，并不十分可靠；另外，针对各种页面编写的启发式脚本是固定的，无法根据特定应用做出改变，泛用性很差。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B41A24-BD3D-DCDB-E0D7-3F723503AB6B}"/>
              </a:ext>
            </a:extLst>
          </p:cNvPr>
          <p:cNvSpPr txBox="1"/>
          <p:nvPr/>
        </p:nvSpPr>
        <p:spPr>
          <a:xfrm>
            <a:off x="486895" y="4845715"/>
            <a:ext cx="3484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AURORA</a:t>
            </a:r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针对各种场景总结的抽象导航策略（可参考）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67EEB6-8EDE-DC12-A19F-BDAFE9F5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" y="3010122"/>
            <a:ext cx="3634850" cy="15528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F33CA0-C750-24E6-B7A3-2B41BF241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936" y="2691749"/>
            <a:ext cx="3247262" cy="21541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EE576E-6CB6-E697-1A29-0E6ACC406553}"/>
              </a:ext>
            </a:extLst>
          </p:cNvPr>
          <p:cNvSpPr txBox="1"/>
          <p:nvPr/>
        </p:nvSpPr>
        <p:spPr>
          <a:xfrm>
            <a:off x="5578239" y="4845904"/>
            <a:ext cx="3484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AURORA</a:t>
            </a:r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某具体导航脚本</a:t>
            </a:r>
          </a:p>
        </p:txBody>
      </p:sp>
    </p:spTree>
    <p:extLst>
      <p:ext uri="{BB962C8B-B14F-4D97-AF65-F5344CB8AC3E}">
        <p14:creationId xmlns:p14="http://schemas.microsoft.com/office/powerpoint/2010/main" val="135460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331E01-BCAA-55B4-CD7C-C9C060A9C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0" y="2906164"/>
            <a:ext cx="9073593" cy="18648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C73E2E-9C25-335A-0D11-7773F89C1412}"/>
              </a:ext>
            </a:extLst>
          </p:cNvPr>
          <p:cNvSpPr txBox="1"/>
          <p:nvPr/>
        </p:nvSpPr>
        <p:spPr>
          <a:xfrm>
            <a:off x="205556" y="208255"/>
            <a:ext cx="7053873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Observation</a:t>
            </a:r>
            <a:endParaRPr kumimoji="1" lang="zh-CN" altLang="en-US" sz="26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A6DA0A-660C-09E5-55E4-BA1C983BE01A}"/>
              </a:ext>
            </a:extLst>
          </p:cNvPr>
          <p:cNvSpPr txBox="1"/>
          <p:nvPr/>
        </p:nvSpPr>
        <p:spPr>
          <a:xfrm>
            <a:off x="256927" y="652938"/>
            <a:ext cx="7905891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我们在实验中观察到了一些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，有以下发现：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一般的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都可以通过导航的方式离开（除了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logout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等破坏性操作）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某些类型的页面很容易成为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，其特点有：页面可交互元素多；动态控件多（如</a:t>
            </a:r>
            <a:r>
              <a:rPr lang="en-US" altLang="zh-CN" sz="1400" dirty="0" err="1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TextView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、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Radio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等，这会导致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UTG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对状态的判断产生错误，产生重复点击现象）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有一些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UI Tarpit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在各种应用中都是普遍存在的，如表单页面、模态框页面等，以下将详细介绍：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50F58B-58FF-D350-77BD-EC5C9F5E8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37" y="3095416"/>
            <a:ext cx="411618" cy="7317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9EBD3B-C1C3-8C8C-5C71-0896B1A949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83447" y="3108584"/>
            <a:ext cx="395756" cy="7045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06B872-5869-EB92-1030-542328AD6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995" y="3078587"/>
            <a:ext cx="444450" cy="76542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BA43EB1-FC6D-9C83-8064-61A21D21C722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855655" y="3460874"/>
            <a:ext cx="127792" cy="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6BFC0FF-2A9C-58CF-7F50-FF1CBA6B09B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379203" y="3460874"/>
            <a:ext cx="127792" cy="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A0AB26E0-2116-76E7-A92F-A05720C2E976}"/>
              </a:ext>
            </a:extLst>
          </p:cNvPr>
          <p:cNvCxnSpPr>
            <a:cxnSpLocks/>
            <a:stCxn id="23" idx="2"/>
            <a:endCxn id="9" idx="1"/>
          </p:cNvCxnSpPr>
          <p:nvPr/>
        </p:nvCxnSpPr>
        <p:spPr>
          <a:xfrm rot="10800000">
            <a:off x="4444038" y="3461300"/>
            <a:ext cx="143707" cy="689095"/>
          </a:xfrm>
          <a:prstGeom prst="curvedConnector3">
            <a:avLst>
              <a:gd name="adj1" fmla="val 25907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47FE454-D199-F40E-7BFA-F53CCC45F754}"/>
              </a:ext>
            </a:extLst>
          </p:cNvPr>
          <p:cNvSpPr/>
          <p:nvPr/>
        </p:nvSpPr>
        <p:spPr>
          <a:xfrm>
            <a:off x="4587744" y="4107449"/>
            <a:ext cx="77847" cy="858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BFECEB9-2FE3-6EB8-9664-1FC733DDC3EE}"/>
              </a:ext>
            </a:extLst>
          </p:cNvPr>
          <p:cNvSpPr/>
          <p:nvPr/>
        </p:nvSpPr>
        <p:spPr>
          <a:xfrm>
            <a:off x="6050099" y="4107449"/>
            <a:ext cx="77847" cy="858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08E5BA9B-E2EE-BB2A-822A-95D3EE9E488B}"/>
              </a:ext>
            </a:extLst>
          </p:cNvPr>
          <p:cNvCxnSpPr>
            <a:cxnSpLocks/>
            <a:stCxn id="25" idx="6"/>
            <a:endCxn id="13" idx="3"/>
          </p:cNvCxnSpPr>
          <p:nvPr/>
        </p:nvCxnSpPr>
        <p:spPr>
          <a:xfrm flipH="1" flipV="1">
            <a:off x="5951445" y="3461300"/>
            <a:ext cx="176501" cy="689094"/>
          </a:xfrm>
          <a:prstGeom prst="curvedConnector3">
            <a:avLst>
              <a:gd name="adj1" fmla="val -12951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338A45-84EB-5929-B2B9-0DC6E78C54C8}"/>
              </a:ext>
            </a:extLst>
          </p:cNvPr>
          <p:cNvSpPr txBox="1"/>
          <p:nvPr/>
        </p:nvSpPr>
        <p:spPr>
          <a:xfrm>
            <a:off x="3075983" y="4845715"/>
            <a:ext cx="3484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solidFill>
                  <a:srgbClr val="6C6E70"/>
                </a:solidFill>
                <a:ea typeface="兰亭黑-简 纤黑" charset="-122"/>
              </a:rPr>
              <a:t>AnkiDroid</a:t>
            </a:r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 – Baseline</a:t>
            </a:r>
            <a:r>
              <a:rPr lang="zh-CN" altLang="en-US" sz="1100" dirty="0">
                <a:solidFill>
                  <a:srgbClr val="6C6E70"/>
                </a:solidFill>
                <a:ea typeface="兰亭黑-简 纤黑" charset="-122"/>
              </a:rPr>
              <a:t>运行结果，标红的地方为</a:t>
            </a:r>
            <a:r>
              <a:rPr lang="en-US" altLang="zh-CN" sz="1100" dirty="0">
                <a:solidFill>
                  <a:srgbClr val="6C6E70"/>
                </a:solidFill>
                <a:ea typeface="兰亭黑-简 纤黑" charset="-122"/>
              </a:rPr>
              <a:t>UI Tarpit</a:t>
            </a:r>
            <a:endParaRPr lang="zh-CN" altLang="en-US" sz="1100" dirty="0">
              <a:solidFill>
                <a:srgbClr val="6C6E70"/>
              </a:solidFill>
              <a:ea typeface="兰亭黑-简 纤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67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10371" y="224234"/>
            <a:ext cx="6062003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UI Tarpit- Permission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（授权）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0371" y="867881"/>
            <a:ext cx="8594582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特点：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系统弹出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“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权限请求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”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对话框，用户必须选择允许或拒绝。如果拒绝，可能导致程序误点入其他系统页面，无法离开；或者，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APP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由于无法获得权限，无法正常运行。</a:t>
            </a: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策略：优先自动点击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“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允许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/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同意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”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类正面按钮，确保后续探索不被权限壁垒阻塞。</a:t>
            </a:r>
          </a:p>
        </p:txBody>
      </p:sp>
      <p:pic>
        <p:nvPicPr>
          <p:cNvPr id="3" name="图片 2" descr="image-202505150110120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079"/>
            <a:ext cx="9143365" cy="2372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095" y="4798060"/>
            <a:ext cx="6986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这幅图展示了</a:t>
            </a:r>
            <a:r>
              <a:rPr lang="en-US" altLang="zh-CN" sz="1000"/>
              <a:t>Permission</a:t>
            </a:r>
            <a:r>
              <a:rPr lang="zh-CN" altLang="en-US" sz="1000"/>
              <a:t>坑的第二种症状。程序在点击</a:t>
            </a:r>
            <a:r>
              <a:rPr lang="en-US" altLang="zh-CN" sz="1000"/>
              <a:t>“Deny”</a:t>
            </a:r>
            <a:r>
              <a:rPr lang="zh-CN" altLang="en-US" sz="1000"/>
              <a:t>后，下一个</a:t>
            </a:r>
            <a:r>
              <a:rPr lang="en-US" altLang="zh-CN" sz="1000"/>
              <a:t>random</a:t>
            </a:r>
            <a:r>
              <a:rPr lang="zh-CN" altLang="en-US" sz="1000"/>
              <a:t>事件是点击</a:t>
            </a:r>
            <a:r>
              <a:rPr lang="en-US" altLang="zh-CN" sz="1000"/>
              <a:t>“Storage access”</a:t>
            </a:r>
            <a:r>
              <a:rPr lang="zh-CN" altLang="en-US" sz="1000"/>
              <a:t>列表项，</a:t>
            </a:r>
          </a:p>
          <a:p>
            <a:r>
              <a:rPr lang="zh-CN" altLang="en-US" sz="1000"/>
              <a:t>这时就会进入安卓系统的</a:t>
            </a:r>
            <a:r>
              <a:rPr lang="en-US" altLang="zh-CN" sz="1000"/>
              <a:t>"App Info"</a:t>
            </a:r>
            <a:r>
              <a:rPr lang="zh-CN" altLang="en-US" sz="1000"/>
              <a:t>页面，而这个页面上可点击的元素很多，整个遍历就会彻底陷入安卓的系统页面中。</a:t>
            </a:r>
          </a:p>
        </p:txBody>
      </p:sp>
    </p:spTree>
    <p:extLst>
      <p:ext uri="{BB962C8B-B14F-4D97-AF65-F5344CB8AC3E}">
        <p14:creationId xmlns:p14="http://schemas.microsoft.com/office/powerpoint/2010/main" val="242040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07818" y="991235"/>
            <a:ext cx="2202815" cy="3394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特点：</a:t>
            </a:r>
            <a:endParaRPr lang="en-US" altLang="zh-CN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应用跳转到系统设置、发送到桌面等非应用核心界面。</a:t>
            </a:r>
          </a:p>
          <a:p>
            <a:pPr algn="just">
              <a:lnSpc>
                <a:spcPts val="2200"/>
              </a:lnSpc>
            </a:pPr>
            <a:endParaRPr lang="zh-CN" altLang="en-US" sz="140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策略：</a:t>
            </a: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立即执行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“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返回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”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操作（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Back Event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），将测试流导航回目标</a:t>
            </a:r>
            <a:r>
              <a:rPr lang="en-US" altLang="zh-CN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APP</a:t>
            </a:r>
            <a:r>
              <a:rPr lang="zh-CN" altLang="en-US" sz="140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流程。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07818" y="307296"/>
            <a:ext cx="6496842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UI Tarpit- System </a:t>
            </a:r>
            <a:r>
              <a:rPr kumimoji="1" lang="zh-CN" altLang="en-US" sz="26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（系统页面）</a:t>
            </a:r>
          </a:p>
        </p:txBody>
      </p:sp>
      <p:pic>
        <p:nvPicPr>
          <p:cNvPr id="5" name="图片 4" descr="image-202505150125047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6" y="813117"/>
            <a:ext cx="6097905" cy="35585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293" y="4610986"/>
            <a:ext cx="824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这幅图中，程序点击了</a:t>
            </a:r>
            <a:r>
              <a:rPr lang="en-US" altLang="zh-CN" sz="1200" dirty="0"/>
              <a:t>"Add audio clip"</a:t>
            </a:r>
            <a:r>
              <a:rPr lang="zh-CN" altLang="en-US" sz="1200" dirty="0"/>
              <a:t>，尝试插入一个音频文件。打开安卓的文件浏览页面后（</a:t>
            </a:r>
            <a:r>
              <a:rPr lang="en-US" altLang="zh-CN" sz="1200" dirty="0"/>
              <a:t>screen_857</a:t>
            </a:r>
            <a:r>
              <a:rPr lang="zh-CN" altLang="en-US" sz="1200" dirty="0"/>
              <a:t>），程序直接就在其中进行遍历了，直到</a:t>
            </a:r>
            <a:r>
              <a:rPr lang="en-US" altLang="zh-CN" sz="1200" dirty="0"/>
              <a:t>“screen-1035”</a:t>
            </a:r>
            <a:r>
              <a:rPr lang="zh-CN" altLang="en-US" sz="1200" dirty="0"/>
              <a:t>才返回</a:t>
            </a:r>
            <a:r>
              <a:rPr lang="en-US" altLang="zh-CN" sz="1200" dirty="0" err="1"/>
              <a:t>AnkiDroid</a:t>
            </a:r>
            <a:r>
              <a:rPr lang="zh-CN" altLang="en-US" sz="1200" dirty="0"/>
              <a:t>，中间这</a:t>
            </a:r>
            <a:r>
              <a:rPr lang="en-US" altLang="zh-CN" sz="1200" dirty="0"/>
              <a:t>179</a:t>
            </a:r>
            <a:r>
              <a:rPr lang="zh-CN" altLang="en-US" sz="1200" dirty="0"/>
              <a:t>步白白浪费了</a:t>
            </a:r>
          </a:p>
        </p:txBody>
      </p:sp>
    </p:spTree>
    <p:extLst>
      <p:ext uri="{BB962C8B-B14F-4D97-AF65-F5344CB8AC3E}">
        <p14:creationId xmlns:p14="http://schemas.microsoft.com/office/powerpoint/2010/main" val="26902662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50000213,5005243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76*165"/>
  <p:tag name="TABLE_ENDDRAG_RECT" val="85*226*576*1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64*239"/>
  <p:tag name="TABLE_ENDDRAG_RECT" val="30*129*664*239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4028</Words>
  <Application>Microsoft Office PowerPoint</Application>
  <PresentationFormat>自定义</PresentationFormat>
  <Paragraphs>359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 Unicode MS</vt:lpstr>
      <vt:lpstr>Geometria</vt:lpstr>
      <vt:lpstr>Geometria-Medium</vt:lpstr>
      <vt:lpstr>DengXian</vt:lpstr>
      <vt:lpstr>黑体</vt:lpstr>
      <vt:lpstr>兰亭黑-简 纤黑</vt:lpstr>
      <vt:lpstr>兰亭黑-简 中黑</vt:lpstr>
      <vt:lpstr>Arial</vt:lpstr>
      <vt:lpstr>Calibri</vt:lpstr>
      <vt:lpstr>Calibri Light</vt:lpstr>
      <vt:lpstr>Consolas</vt:lpstr>
      <vt:lpstr>Open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snow noir</dc:creator>
  <cp:lastModifiedBy>octene@sina.com</cp:lastModifiedBy>
  <cp:revision>456</cp:revision>
  <dcterms:created xsi:type="dcterms:W3CDTF">2017-10-31T12:19:00Z</dcterms:created>
  <dcterms:modified xsi:type="dcterms:W3CDTF">2025-05-15T10:40:31Z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A700879580934903AB2343112B353AA0</vt:lpwstr>
  </property>
  <property fmtid="{D5CDD505-2E9C-101B-9397-08002B2CF9AE}" pid="3" name="KSOProductBuildVer">
    <vt:lpwstr>2052-12.1.0.20305</vt:lpwstr>
  </property>
</Properties>
</file>